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93" r:id="rId3"/>
    <p:sldId id="265"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 id="324" r:id="rId35"/>
    <p:sldId id="325" r:id="rId36"/>
    <p:sldId id="326" r:id="rId37"/>
    <p:sldId id="327" r:id="rId38"/>
    <p:sldId id="328" r:id="rId39"/>
    <p:sldId id="292" r:id="rId40"/>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5" d="100"/>
          <a:sy n="85" d="100"/>
        </p:scale>
        <p:origin x="-1378"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A53E33BF-A6F0-44E6-8206-A8C6373CCEBC}" type="datetimeFigureOut">
              <a:rPr lang="en-US" altLang="en-US"/>
              <a:pPr>
                <a:defRPr/>
              </a:pPr>
              <a:t>3/27/2019</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0770AC6-9586-4D67-875B-351F897D49AB}" type="slidenum">
              <a:rPr lang="en-US" altLang="en-US"/>
              <a:pPr/>
              <a:t>‹#›</a:t>
            </a:fld>
            <a:endParaRPr lang="en-US" altLang="en-US"/>
          </a:p>
        </p:txBody>
      </p:sp>
    </p:spTree>
    <p:extLst>
      <p:ext uri="{BB962C8B-B14F-4D97-AF65-F5344CB8AC3E}">
        <p14:creationId xmlns:p14="http://schemas.microsoft.com/office/powerpoint/2010/main" val="3026828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A7D32AAE-F3BB-432E-A611-BECE7260AAB3}" type="datetimeFigureOut">
              <a:rPr lang="en-US" altLang="en-US"/>
              <a:pPr>
                <a:defRPr/>
              </a:pPr>
              <a:t>3/27/2019</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F3FF8318-8734-4930-AFB7-C6AF416BD1AF}" type="slidenum">
              <a:rPr lang="en-US" altLang="en-US"/>
              <a:pPr/>
              <a:t>‹#›</a:t>
            </a:fld>
            <a:endParaRPr lang="en-US" altLang="en-US"/>
          </a:p>
        </p:txBody>
      </p:sp>
    </p:spTree>
    <p:extLst>
      <p:ext uri="{BB962C8B-B14F-4D97-AF65-F5344CB8AC3E}">
        <p14:creationId xmlns:p14="http://schemas.microsoft.com/office/powerpoint/2010/main" val="260164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85735F97-EC37-49C7-BAE7-5671C3AF6C09}" type="datetimeFigureOut">
              <a:rPr lang="en-US" altLang="en-US"/>
              <a:pPr>
                <a:defRPr/>
              </a:pPr>
              <a:t>3/27/2019</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5099719-B08D-4E49-ABFE-091E4B0F277D}" type="slidenum">
              <a:rPr lang="en-US" altLang="en-US"/>
              <a:pPr/>
              <a:t>‹#›</a:t>
            </a:fld>
            <a:endParaRPr lang="en-US" altLang="en-US"/>
          </a:p>
        </p:txBody>
      </p:sp>
    </p:spTree>
    <p:extLst>
      <p:ext uri="{BB962C8B-B14F-4D97-AF65-F5344CB8AC3E}">
        <p14:creationId xmlns:p14="http://schemas.microsoft.com/office/powerpoint/2010/main" val="325745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0BB6F733-869F-4A36-841D-7A021BD8698A}" type="datetimeFigureOut">
              <a:rPr lang="en-US" altLang="en-US"/>
              <a:pPr>
                <a:defRPr/>
              </a:pPr>
              <a:t>3/27/2019</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CD0F5C9-6910-4E06-ABFD-F561C3747718}" type="slidenum">
              <a:rPr lang="en-US" altLang="en-US"/>
              <a:pPr/>
              <a:t>‹#›</a:t>
            </a:fld>
            <a:endParaRPr lang="en-US" altLang="en-US"/>
          </a:p>
        </p:txBody>
      </p:sp>
    </p:spTree>
    <p:extLst>
      <p:ext uri="{BB962C8B-B14F-4D97-AF65-F5344CB8AC3E}">
        <p14:creationId xmlns:p14="http://schemas.microsoft.com/office/powerpoint/2010/main" val="1748393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0EE9993F-55F3-45B3-A3EC-3389517ECDB8}" type="datetimeFigureOut">
              <a:rPr lang="en-US" altLang="en-US"/>
              <a:pPr>
                <a:defRPr/>
              </a:pPr>
              <a:t>3/27/2019</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D63F1EF-B46F-45E5-88B2-2D26460B0C4B}" type="slidenum">
              <a:rPr lang="en-US" altLang="en-US"/>
              <a:pPr/>
              <a:t>‹#›</a:t>
            </a:fld>
            <a:endParaRPr lang="en-US" altLang="en-US"/>
          </a:p>
        </p:txBody>
      </p:sp>
    </p:spTree>
    <p:extLst>
      <p:ext uri="{BB962C8B-B14F-4D97-AF65-F5344CB8AC3E}">
        <p14:creationId xmlns:p14="http://schemas.microsoft.com/office/powerpoint/2010/main" val="88231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1231EAC4-CC0E-4E0E-9739-CF1CE253C6A0}" type="datetimeFigureOut">
              <a:rPr lang="en-US" altLang="en-US"/>
              <a:pPr>
                <a:defRPr/>
              </a:pPr>
              <a:t>3/27/2019</a:t>
            </a:fld>
            <a:endParaRPr lang="en-US" alt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92765C68-B7F0-4667-99A6-282EAB9CBD58}" type="slidenum">
              <a:rPr lang="en-US" altLang="en-US"/>
              <a:pPr/>
              <a:t>‹#›</a:t>
            </a:fld>
            <a:endParaRPr lang="en-US" altLang="en-US"/>
          </a:p>
        </p:txBody>
      </p:sp>
    </p:spTree>
    <p:extLst>
      <p:ext uri="{BB962C8B-B14F-4D97-AF65-F5344CB8AC3E}">
        <p14:creationId xmlns:p14="http://schemas.microsoft.com/office/powerpoint/2010/main" val="3707434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72C5FAE2-CEF7-483F-8809-E94FD34FEBEC}" type="datetimeFigureOut">
              <a:rPr lang="en-US" altLang="en-US"/>
              <a:pPr>
                <a:defRPr/>
              </a:pPr>
              <a:t>3/27/2019</a:t>
            </a:fld>
            <a:endParaRPr lang="en-US" alt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84167C-00FA-4217-A076-33BDD1FA6B20}" type="slidenum">
              <a:rPr lang="en-US" altLang="en-US"/>
              <a:pPr/>
              <a:t>‹#›</a:t>
            </a:fld>
            <a:endParaRPr lang="en-US" altLang="en-US"/>
          </a:p>
        </p:txBody>
      </p:sp>
    </p:spTree>
    <p:extLst>
      <p:ext uri="{BB962C8B-B14F-4D97-AF65-F5344CB8AC3E}">
        <p14:creationId xmlns:p14="http://schemas.microsoft.com/office/powerpoint/2010/main" val="2253527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923E7AB5-EA2F-4285-8B29-B6E92D761522}" type="datetimeFigureOut">
              <a:rPr lang="en-US" altLang="en-US"/>
              <a:pPr>
                <a:defRPr/>
              </a:pPr>
              <a:t>3/27/2019</a:t>
            </a:fld>
            <a:endParaRPr lang="en-US" alt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0CCB5C37-2A4D-4E31-9A34-24BD73CB1047}" type="slidenum">
              <a:rPr lang="en-US" altLang="en-US"/>
              <a:pPr/>
              <a:t>‹#›</a:t>
            </a:fld>
            <a:endParaRPr lang="en-US" altLang="en-US"/>
          </a:p>
        </p:txBody>
      </p:sp>
    </p:spTree>
    <p:extLst>
      <p:ext uri="{BB962C8B-B14F-4D97-AF65-F5344CB8AC3E}">
        <p14:creationId xmlns:p14="http://schemas.microsoft.com/office/powerpoint/2010/main" val="2187350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AE091AF3-D8F3-4119-9161-BC0AA170EA56}" type="datetimeFigureOut">
              <a:rPr lang="en-US" altLang="en-US"/>
              <a:pPr>
                <a:defRPr/>
              </a:pPr>
              <a:t>3/27/2019</a:t>
            </a:fld>
            <a:endParaRPr lang="en-US" alt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D2AFEE3C-5DA5-481F-90AF-95970F5CB8BB}" type="slidenum">
              <a:rPr lang="en-US" altLang="en-US"/>
              <a:pPr/>
              <a:t>‹#›</a:t>
            </a:fld>
            <a:endParaRPr lang="en-US" altLang="en-US"/>
          </a:p>
        </p:txBody>
      </p:sp>
    </p:spTree>
    <p:extLst>
      <p:ext uri="{BB962C8B-B14F-4D97-AF65-F5344CB8AC3E}">
        <p14:creationId xmlns:p14="http://schemas.microsoft.com/office/powerpoint/2010/main" val="132287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B8B59326-DAA0-4471-A2DE-0CCA45F4D9BF}" type="datetimeFigureOut">
              <a:rPr lang="en-US" altLang="en-US"/>
              <a:pPr>
                <a:defRPr/>
              </a:pPr>
              <a:t>3/27/2019</a:t>
            </a:fld>
            <a:endParaRPr lang="en-US" alt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2A2FA81-F9C7-43FA-B1E8-7F1D98258711}" type="slidenum">
              <a:rPr lang="en-US" altLang="en-US"/>
              <a:pPr/>
              <a:t>‹#›</a:t>
            </a:fld>
            <a:endParaRPr lang="en-US" altLang="en-US"/>
          </a:p>
        </p:txBody>
      </p:sp>
    </p:spTree>
    <p:extLst>
      <p:ext uri="{BB962C8B-B14F-4D97-AF65-F5344CB8AC3E}">
        <p14:creationId xmlns:p14="http://schemas.microsoft.com/office/powerpoint/2010/main" val="333138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F53B391B-6370-4B93-8FAB-7A058E90AD2F}" type="datetimeFigureOut">
              <a:rPr lang="en-US" altLang="en-US"/>
              <a:pPr>
                <a:defRPr/>
              </a:pPr>
              <a:t>3/27/2019</a:t>
            </a:fld>
            <a:endParaRPr lang="en-US" alt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DCD597BC-E719-40FD-95E3-6F9A2124AED2}" type="slidenum">
              <a:rPr lang="en-US" altLang="en-US"/>
              <a:pPr/>
              <a:t>‹#›</a:t>
            </a:fld>
            <a:endParaRPr lang="en-US" altLang="en-US"/>
          </a:p>
        </p:txBody>
      </p:sp>
    </p:spTree>
    <p:extLst>
      <p:ext uri="{BB962C8B-B14F-4D97-AF65-F5344CB8AC3E}">
        <p14:creationId xmlns:p14="http://schemas.microsoft.com/office/powerpoint/2010/main" val="98268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noussia@exeter.ac.u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sara.landini@unifi.it"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k.noussia@exeter.ac.uk"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mailto:sara.landini@unifi.it"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c.europa.eu/transport/themes/its/c-its_en"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2015 CAMS 055 Corporate PowerPoi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4" name="TextBox 4"/>
          <p:cNvSpPr txBox="1">
            <a:spLocks noChangeArrowheads="1"/>
          </p:cNvSpPr>
          <p:nvPr/>
        </p:nvSpPr>
        <p:spPr bwMode="auto">
          <a:xfrm>
            <a:off x="431800" y="2336800"/>
            <a:ext cx="5834063"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sz="2800" b="1" cap="all" dirty="0">
                <a:solidFill>
                  <a:schemeClr val="bg1"/>
                </a:solidFill>
              </a:rPr>
              <a:t>ASTIN </a:t>
            </a:r>
            <a:r>
              <a:rPr lang="en-US" sz="2800" b="1" cap="all" dirty="0" smtClean="0">
                <a:solidFill>
                  <a:schemeClr val="bg1"/>
                </a:solidFill>
              </a:rPr>
              <a:t>&amp; AIDA </a:t>
            </a:r>
            <a:r>
              <a:rPr lang="en-US" sz="2800" b="1" cap="all" dirty="0">
                <a:solidFill>
                  <a:schemeClr val="bg1"/>
                </a:solidFill>
              </a:rPr>
              <a:t>Working Party on</a:t>
            </a:r>
            <a:endParaRPr lang="en-US" sz="2800" b="1" dirty="0">
              <a:solidFill>
                <a:schemeClr val="bg1"/>
              </a:solidFill>
            </a:endParaRPr>
          </a:p>
          <a:p>
            <a:r>
              <a:rPr lang="en-US" sz="2800" b="1" cap="all" dirty="0">
                <a:solidFill>
                  <a:schemeClr val="bg1"/>
                </a:solidFill>
              </a:rPr>
              <a:t>Automated </a:t>
            </a:r>
            <a:r>
              <a:rPr lang="en-US" sz="2800" b="1" cap="all" dirty="0" smtClean="0">
                <a:solidFill>
                  <a:schemeClr val="bg1"/>
                </a:solidFill>
              </a:rPr>
              <a:t>cars </a:t>
            </a:r>
            <a:r>
              <a:rPr lang="en-US" sz="2800" b="1" cap="all" dirty="0">
                <a:solidFill>
                  <a:schemeClr val="bg1"/>
                </a:solidFill>
              </a:rPr>
              <a:t>and insurance </a:t>
            </a:r>
            <a:r>
              <a:rPr lang="en-US" sz="2800" b="1" cap="all" dirty="0" smtClean="0">
                <a:solidFill>
                  <a:schemeClr val="bg1"/>
                </a:solidFill>
              </a:rPr>
              <a:t>– PROGRESS REPORT AS OF APRIL </a:t>
            </a:r>
            <a:r>
              <a:rPr lang="en-US" sz="2800" b="1" cap="all" dirty="0" smtClean="0">
                <a:solidFill>
                  <a:schemeClr val="bg1"/>
                </a:solidFill>
              </a:rPr>
              <a:t>2019</a:t>
            </a:r>
            <a:endParaRPr lang="en-GB" sz="4000" b="1" dirty="0" smtClean="0">
              <a:solidFill>
                <a:schemeClr val="bg1">
                  <a:lumMod val="95000"/>
                </a:schemeClr>
              </a:solidFill>
            </a:endParaRPr>
          </a:p>
          <a:p>
            <a:pPr>
              <a:defRPr/>
            </a:pPr>
            <a:r>
              <a:rPr lang="en-GB" sz="2800" b="1" dirty="0" err="1" smtClean="0">
                <a:solidFill>
                  <a:srgbClr val="00B0F0"/>
                </a:solidFill>
              </a:rPr>
              <a:t>Dr.</a:t>
            </a:r>
            <a:r>
              <a:rPr lang="en-GB" sz="2800" b="1" dirty="0" smtClean="0">
                <a:solidFill>
                  <a:srgbClr val="00B0F0"/>
                </a:solidFill>
              </a:rPr>
              <a:t> </a:t>
            </a:r>
            <a:r>
              <a:rPr lang="en-GB" sz="2800" b="1" dirty="0" err="1" smtClean="0">
                <a:solidFill>
                  <a:srgbClr val="00B0F0"/>
                </a:solidFill>
              </a:rPr>
              <a:t>Kyriaki</a:t>
            </a:r>
            <a:r>
              <a:rPr lang="en-GB" sz="2800" b="1" dirty="0" smtClean="0">
                <a:solidFill>
                  <a:srgbClr val="00B0F0"/>
                </a:solidFill>
              </a:rPr>
              <a:t> </a:t>
            </a:r>
            <a:r>
              <a:rPr lang="en-GB" sz="2800" b="1" dirty="0" err="1" smtClean="0">
                <a:solidFill>
                  <a:srgbClr val="00B0F0"/>
                </a:solidFill>
              </a:rPr>
              <a:t>Noussia</a:t>
            </a:r>
            <a:endParaRPr lang="en-GB" sz="2800" b="1" dirty="0" smtClean="0">
              <a:solidFill>
                <a:srgbClr val="00B0F0"/>
              </a:solidFill>
            </a:endParaRPr>
          </a:p>
          <a:p>
            <a:pPr>
              <a:defRPr/>
            </a:pPr>
            <a:r>
              <a:rPr lang="en-GB" sz="2800" dirty="0" smtClean="0">
                <a:solidFill>
                  <a:srgbClr val="00B050"/>
                </a:solidFill>
              </a:rPr>
              <a:t>Senior Lecturer in Law</a:t>
            </a:r>
          </a:p>
          <a:p>
            <a:pPr>
              <a:defRPr/>
            </a:pPr>
            <a:r>
              <a:rPr lang="en-GB" sz="2800" dirty="0" smtClean="0">
                <a:solidFill>
                  <a:srgbClr val="00B050"/>
                </a:solidFill>
              </a:rPr>
              <a:t>Law School, University of Exeter, UK</a:t>
            </a:r>
          </a:p>
          <a:p>
            <a:pPr>
              <a:defRPr/>
            </a:pPr>
            <a:r>
              <a:rPr lang="en-GB" sz="2800" b="1" dirty="0" smtClean="0">
                <a:solidFill>
                  <a:schemeClr val="bg1">
                    <a:lumMod val="95000"/>
                  </a:schemeClr>
                </a:solidFill>
                <a:hlinkClick r:id="rId3"/>
              </a:rPr>
              <a:t>k.noussia@exeter.ac.uk</a:t>
            </a:r>
            <a:r>
              <a:rPr lang="en-GB" sz="2800" b="1" dirty="0" smtClean="0">
                <a:solidFill>
                  <a:schemeClr val="bg1">
                    <a:lumMod val="95000"/>
                  </a:schemeClr>
                </a:solidFill>
              </a:rPr>
              <a:t>   </a:t>
            </a:r>
            <a:endParaRPr lang="en-GB" sz="2800" b="1" dirty="0" smtClean="0">
              <a:solidFill>
                <a:schemeClr val="bg1">
                  <a:lumMod val="95000"/>
                </a:schemeClr>
              </a:solidFill>
            </a:endParaRPr>
          </a:p>
          <a:p>
            <a:pPr>
              <a:defRPr/>
            </a:pPr>
            <a:r>
              <a:rPr lang="en-GB" sz="2800" b="1" dirty="0" err="1">
                <a:solidFill>
                  <a:srgbClr val="00B0F0"/>
                </a:solidFill>
              </a:rPr>
              <a:t>Prof.</a:t>
            </a:r>
            <a:r>
              <a:rPr lang="en-GB" sz="2800" b="1" dirty="0">
                <a:solidFill>
                  <a:srgbClr val="00B0F0"/>
                </a:solidFill>
              </a:rPr>
              <a:t> </a:t>
            </a:r>
            <a:r>
              <a:rPr lang="en-GB" sz="2800" b="1" dirty="0" err="1">
                <a:solidFill>
                  <a:srgbClr val="00B0F0"/>
                </a:solidFill>
              </a:rPr>
              <a:t>Dr.</a:t>
            </a:r>
            <a:r>
              <a:rPr lang="en-GB" sz="2800" b="1" dirty="0">
                <a:solidFill>
                  <a:srgbClr val="00B0F0"/>
                </a:solidFill>
              </a:rPr>
              <a:t> </a:t>
            </a:r>
            <a:r>
              <a:rPr lang="en-GB" sz="2800" b="1" dirty="0">
                <a:solidFill>
                  <a:srgbClr val="00B0F0"/>
                </a:solidFill>
              </a:rPr>
              <a:t>Sara </a:t>
            </a:r>
            <a:r>
              <a:rPr lang="en-GB" sz="2800" b="1" dirty="0" err="1" smtClean="0">
                <a:solidFill>
                  <a:srgbClr val="00B0F0"/>
                </a:solidFill>
              </a:rPr>
              <a:t>Landini</a:t>
            </a:r>
            <a:r>
              <a:rPr lang="en-GB" sz="2800" b="1" dirty="0" smtClean="0">
                <a:solidFill>
                  <a:srgbClr val="00B0F0"/>
                </a:solidFill>
              </a:rPr>
              <a:t>, </a:t>
            </a:r>
            <a:r>
              <a:rPr lang="en-GB" sz="2800" dirty="0">
                <a:solidFill>
                  <a:srgbClr val="00B050"/>
                </a:solidFill>
              </a:rPr>
              <a:t>Law Faculty, </a:t>
            </a:r>
            <a:r>
              <a:rPr lang="en-GB" sz="2800" dirty="0" smtClean="0">
                <a:solidFill>
                  <a:srgbClr val="00B050"/>
                </a:solidFill>
              </a:rPr>
              <a:t>Univ</a:t>
            </a:r>
            <a:r>
              <a:rPr lang="en-GB" sz="2800" dirty="0">
                <a:solidFill>
                  <a:srgbClr val="00B050"/>
                </a:solidFill>
              </a:rPr>
              <a:t>. </a:t>
            </a:r>
            <a:r>
              <a:rPr lang="en-GB" sz="2800" dirty="0">
                <a:solidFill>
                  <a:srgbClr val="00B050"/>
                </a:solidFill>
              </a:rPr>
              <a:t>of Florence, Italy</a:t>
            </a:r>
            <a:endParaRPr lang="en-GB" sz="2800" dirty="0">
              <a:solidFill>
                <a:srgbClr val="00B050"/>
              </a:solidFill>
            </a:endParaRPr>
          </a:p>
          <a:p>
            <a:pPr>
              <a:defRPr/>
            </a:pPr>
            <a:r>
              <a:rPr lang="en-GB" sz="2800" b="1" dirty="0">
                <a:hlinkClick r:id="rId4"/>
              </a:rPr>
              <a:t>sara.landini@unifi.it</a:t>
            </a:r>
            <a:r>
              <a:rPr lang="en-GB" sz="2800" b="1" dirty="0"/>
              <a:t> </a:t>
            </a:r>
          </a:p>
          <a:p>
            <a:pPr>
              <a:defRPr/>
            </a:pPr>
            <a:endParaRPr lang="en-GB" sz="2800" dirty="0" smtClean="0">
              <a:solidFill>
                <a:schemeClr val="bg1">
                  <a:lumMod val="9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Japan</a:t>
            </a:r>
          </a:p>
          <a:p>
            <a:endParaRPr lang="en-US" sz="3200" b="1" dirty="0"/>
          </a:p>
        </p:txBody>
      </p:sp>
      <p:sp>
        <p:nvSpPr>
          <p:cNvPr id="14339" name="TextBox 5"/>
          <p:cNvSpPr txBox="1">
            <a:spLocks noChangeArrowheads="1"/>
          </p:cNvSpPr>
          <p:nvPr/>
        </p:nvSpPr>
        <p:spPr bwMode="auto">
          <a:xfrm>
            <a:off x="496888" y="1941513"/>
            <a:ext cx="84328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i="1" u="sng" dirty="0"/>
              <a:t>Traffic Law</a:t>
            </a:r>
          </a:p>
          <a:p>
            <a:pPr marL="342900" indent="-342900">
              <a:buFont typeface="Arial" panose="020B0604020202020204" pitchFamily="34" charset="0"/>
              <a:buChar char="•"/>
            </a:pPr>
            <a:r>
              <a:rPr lang="en-US" dirty="0"/>
              <a:t>There is no special legislation for automated vehicle Level 1 and Level 2.</a:t>
            </a:r>
          </a:p>
          <a:p>
            <a:pPr marL="342900" indent="-342900">
              <a:buFont typeface="Arial" panose="020B0604020202020204" pitchFamily="34" charset="0"/>
              <a:buChar char="•"/>
            </a:pPr>
            <a:r>
              <a:rPr lang="en-US" dirty="0"/>
              <a:t>Level 3, 4 and 5 AV considered and interpreted not covered under the current Traffic Law. </a:t>
            </a:r>
          </a:p>
          <a:p>
            <a:pPr marL="342900" indent="-342900">
              <a:buFont typeface="Arial" panose="020B0604020202020204" pitchFamily="34" charset="0"/>
              <a:buChar char="•"/>
            </a:pPr>
            <a:r>
              <a:rPr lang="en-US" dirty="0"/>
              <a:t> New legislation for level 4 and 5 autonomous vehicles is scheduled after 2020. </a:t>
            </a:r>
          </a:p>
          <a:p>
            <a:r>
              <a:rPr lang="en-US" dirty="0"/>
              <a:t> </a:t>
            </a:r>
          </a:p>
        </p:txBody>
      </p:sp>
    </p:spTree>
    <p:extLst>
      <p:ext uri="{BB962C8B-B14F-4D97-AF65-F5344CB8AC3E}">
        <p14:creationId xmlns:p14="http://schemas.microsoft.com/office/powerpoint/2010/main" val="1048247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Japan</a:t>
            </a:r>
          </a:p>
          <a:p>
            <a:endParaRPr lang="en-US" sz="3200" b="1" dirty="0"/>
          </a:p>
        </p:txBody>
      </p:sp>
      <p:sp>
        <p:nvSpPr>
          <p:cNvPr id="14339" name="TextBox 5"/>
          <p:cNvSpPr txBox="1">
            <a:spLocks noChangeArrowheads="1"/>
          </p:cNvSpPr>
          <p:nvPr/>
        </p:nvSpPr>
        <p:spPr bwMode="auto">
          <a:xfrm>
            <a:off x="496888" y="1941513"/>
            <a:ext cx="8432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i="1" u="sng" dirty="0"/>
              <a:t>Civil liability</a:t>
            </a:r>
          </a:p>
          <a:p>
            <a:pPr marL="342900" indent="-342900">
              <a:buFont typeface="Arial" panose="020B0604020202020204" pitchFamily="34" charset="0"/>
              <a:buChar char="•"/>
            </a:pPr>
            <a:r>
              <a:rPr lang="en-US" dirty="0"/>
              <a:t>Traffic accident liability laws and system in Japan</a:t>
            </a:r>
          </a:p>
          <a:p>
            <a:pPr marL="342900" indent="-342900">
              <a:buFont typeface="Arial" panose="020B0604020202020204" pitchFamily="34" charset="0"/>
              <a:buChar char="•"/>
            </a:pPr>
            <a:r>
              <a:rPr lang="en-US" dirty="0"/>
              <a:t>Automobile Accident Compensation Security Act </a:t>
            </a:r>
          </a:p>
          <a:p>
            <a:r>
              <a:rPr lang="en-US" dirty="0"/>
              <a:t>– operator of automobile </a:t>
            </a:r>
          </a:p>
          <a:p>
            <a:r>
              <a:rPr lang="en-US" dirty="0"/>
              <a:t>– liable to compensate for the death or bodily injury caused to any other person arising from the operation of the automobile </a:t>
            </a:r>
          </a:p>
          <a:p>
            <a:r>
              <a:rPr lang="en-US" dirty="0"/>
              <a:t> </a:t>
            </a:r>
          </a:p>
        </p:txBody>
      </p:sp>
    </p:spTree>
    <p:extLst>
      <p:ext uri="{BB962C8B-B14F-4D97-AF65-F5344CB8AC3E}">
        <p14:creationId xmlns:p14="http://schemas.microsoft.com/office/powerpoint/2010/main" val="3710608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Japan</a:t>
            </a:r>
          </a:p>
          <a:p>
            <a:endParaRPr lang="en-US" sz="3200" b="1" dirty="0"/>
          </a:p>
        </p:txBody>
      </p:sp>
      <p:sp>
        <p:nvSpPr>
          <p:cNvPr id="14339" name="TextBox 5"/>
          <p:cNvSpPr txBox="1">
            <a:spLocks noChangeArrowheads="1"/>
          </p:cNvSpPr>
          <p:nvPr/>
        </p:nvSpPr>
        <p:spPr bwMode="auto">
          <a:xfrm>
            <a:off x="496888" y="1941513"/>
            <a:ext cx="84328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indent="-342900">
              <a:buFont typeface="Arial" panose="020B0604020202020204" pitchFamily="34" charset="0"/>
              <a:buChar char="•"/>
            </a:pPr>
            <a:r>
              <a:rPr lang="en-US" b="1" u="sng" dirty="0"/>
              <a:t>Exempt from liability  if </a:t>
            </a:r>
          </a:p>
          <a:p>
            <a:r>
              <a:rPr lang="en-US" dirty="0"/>
              <a:t>1</a:t>
            </a:r>
            <a:r>
              <a:rPr lang="en-US" dirty="0" smtClean="0"/>
              <a:t>. The </a:t>
            </a:r>
            <a:r>
              <a:rPr lang="en-US" dirty="0"/>
              <a:t>driver did not fail to exercise due diligence </a:t>
            </a:r>
          </a:p>
          <a:p>
            <a:r>
              <a:rPr lang="en-US" dirty="0"/>
              <a:t>2. There was intent or negligence on the part of the victim or a third party </a:t>
            </a:r>
          </a:p>
          <a:p>
            <a:r>
              <a:rPr lang="en-US" dirty="0"/>
              <a:t>3. There was no structural defect or functional disorder in the automobile.</a:t>
            </a:r>
          </a:p>
          <a:p>
            <a:pPr marL="342900" indent="-342900">
              <a:buFont typeface="Arial" panose="020B0604020202020204" pitchFamily="34" charset="0"/>
              <a:buChar char="•"/>
            </a:pPr>
            <a:r>
              <a:rPr lang="en-US" b="1" u="sng" dirty="0"/>
              <a:t>Property damage is treated differently </a:t>
            </a:r>
            <a:endParaRPr lang="en-US" b="1" u="sng" dirty="0" smtClean="0"/>
          </a:p>
          <a:p>
            <a:pPr marL="342900" indent="-342900">
              <a:buFont typeface="Wingdings" pitchFamily="2" charset="2"/>
              <a:buChar char="à"/>
            </a:pPr>
            <a:r>
              <a:rPr lang="en-US" dirty="0" smtClean="0"/>
              <a:t>driver </a:t>
            </a:r>
            <a:r>
              <a:rPr lang="en-US" dirty="0"/>
              <a:t>not be liable for any damage </a:t>
            </a:r>
            <a:endParaRPr lang="en-US" dirty="0" smtClean="0"/>
          </a:p>
          <a:p>
            <a:pPr marL="342900" indent="-342900">
              <a:buFont typeface="Wingdings" pitchFamily="2" charset="2"/>
              <a:buChar char="à"/>
            </a:pPr>
            <a:r>
              <a:rPr lang="en-US" dirty="0" smtClean="0"/>
              <a:t>unless </a:t>
            </a:r>
            <a:r>
              <a:rPr lang="en-US" dirty="0"/>
              <a:t>there was intent or negligence </a:t>
            </a:r>
          </a:p>
          <a:p>
            <a:endParaRPr lang="en-US" dirty="0"/>
          </a:p>
        </p:txBody>
      </p:sp>
    </p:spTree>
    <p:extLst>
      <p:ext uri="{BB962C8B-B14F-4D97-AF65-F5344CB8AC3E}">
        <p14:creationId xmlns:p14="http://schemas.microsoft.com/office/powerpoint/2010/main" val="2629597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Japan</a:t>
            </a:r>
          </a:p>
          <a:p>
            <a:endParaRPr lang="en-US" sz="3200" b="1" dirty="0"/>
          </a:p>
        </p:txBody>
      </p:sp>
      <p:sp>
        <p:nvSpPr>
          <p:cNvPr id="14339" name="TextBox 5"/>
          <p:cNvSpPr txBox="1">
            <a:spLocks noChangeArrowheads="1"/>
          </p:cNvSpPr>
          <p:nvPr/>
        </p:nvSpPr>
        <p:spPr bwMode="auto">
          <a:xfrm>
            <a:off x="496888" y="1941513"/>
            <a:ext cx="8432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i="1" u="sng" dirty="0" smtClean="0"/>
              <a:t>AVs Study Group</a:t>
            </a:r>
            <a:endParaRPr lang="en-US" b="1" i="1" u="sng" dirty="0"/>
          </a:p>
          <a:p>
            <a:pPr marL="342900" indent="-342900">
              <a:buFont typeface="Arial" panose="020B0604020202020204" pitchFamily="34" charset="0"/>
              <a:buChar char="•"/>
            </a:pPr>
            <a:r>
              <a:rPr lang="en-US" dirty="0"/>
              <a:t>There are several study groups on autonomous vehicles and liability.  Study Group on liability for AV  Level 3 and 4(2020 to 2025).</a:t>
            </a:r>
          </a:p>
          <a:p>
            <a:pPr marL="342900" indent="-342900">
              <a:buFont typeface="Arial" panose="020B0604020202020204" pitchFamily="34" charset="0"/>
              <a:buChar char="•"/>
            </a:pPr>
            <a:r>
              <a:rPr lang="en-US" dirty="0"/>
              <a:t>Report in March 2018 -  current liability system is good enough and should be maintained. </a:t>
            </a:r>
          </a:p>
        </p:txBody>
      </p:sp>
    </p:spTree>
    <p:extLst>
      <p:ext uri="{BB962C8B-B14F-4D97-AF65-F5344CB8AC3E}">
        <p14:creationId xmlns:p14="http://schemas.microsoft.com/office/powerpoint/2010/main" val="2109847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Japan</a:t>
            </a:r>
          </a:p>
          <a:p>
            <a:endParaRPr lang="en-US" sz="3200" b="1" dirty="0"/>
          </a:p>
        </p:txBody>
      </p:sp>
      <p:sp>
        <p:nvSpPr>
          <p:cNvPr id="14339" name="TextBox 5"/>
          <p:cNvSpPr txBox="1">
            <a:spLocks noChangeArrowheads="1"/>
          </p:cNvSpPr>
          <p:nvPr/>
        </p:nvSpPr>
        <p:spPr bwMode="auto">
          <a:xfrm>
            <a:off x="496888" y="1941513"/>
            <a:ext cx="84328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i="1" u="sng" dirty="0" smtClean="0"/>
              <a:t>AVs Study Group</a:t>
            </a:r>
            <a:r>
              <a:rPr lang="en-US" b="1" i="1" u="sng" dirty="0"/>
              <a:t> </a:t>
            </a:r>
            <a:r>
              <a:rPr lang="en-US" b="1" i="1" u="sng" dirty="0" smtClean="0"/>
              <a:t>- Suggestions</a:t>
            </a:r>
            <a:r>
              <a:rPr lang="en-US" b="1" i="1" u="sng" dirty="0"/>
              <a:t>:</a:t>
            </a:r>
          </a:p>
          <a:p>
            <a:pPr marL="342900" lvl="0" indent="-342900">
              <a:buFont typeface="Arial" panose="020B0604020202020204" pitchFamily="34" charset="0"/>
              <a:buChar char="•"/>
            </a:pPr>
            <a:r>
              <a:rPr lang="en-US" dirty="0"/>
              <a:t>Bodily injury caused by hacked cars should be compensated by a pool funded by Compulsory Automobile Insurance premiums </a:t>
            </a:r>
          </a:p>
          <a:p>
            <a:pPr marL="342900" lvl="0" indent="-342900">
              <a:buFont typeface="Arial" panose="020B0604020202020204" pitchFamily="34" charset="0"/>
              <a:buChar char="•"/>
            </a:pPr>
            <a:r>
              <a:rPr lang="en-US" dirty="0"/>
              <a:t>New duties of operators (updating software/programs and repairing the vehicles) should be discussed.</a:t>
            </a:r>
          </a:p>
          <a:p>
            <a:pPr marL="342900" lvl="0" indent="-342900">
              <a:buFont typeface="Arial" panose="020B0604020202020204" pitchFamily="34" charset="0"/>
              <a:buChar char="•"/>
            </a:pPr>
            <a:r>
              <a:rPr lang="en-US" dirty="0"/>
              <a:t>AVs should be able to drive or stop safely even if outside systems or networks go down.</a:t>
            </a:r>
          </a:p>
          <a:p>
            <a:pPr marL="342900" lvl="0" indent="-342900">
              <a:buFont typeface="Arial" panose="020B0604020202020204" pitchFamily="34" charset="0"/>
              <a:buChar char="•"/>
            </a:pPr>
            <a:r>
              <a:rPr lang="en-US" dirty="0"/>
              <a:t>Liability of Level 5 will need to be discussed in the near future</a:t>
            </a:r>
          </a:p>
        </p:txBody>
      </p:sp>
    </p:spTree>
    <p:extLst>
      <p:ext uri="{BB962C8B-B14F-4D97-AF65-F5344CB8AC3E}">
        <p14:creationId xmlns:p14="http://schemas.microsoft.com/office/powerpoint/2010/main" val="41263477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Japan</a:t>
            </a:r>
          </a:p>
          <a:p>
            <a:endParaRPr lang="en-US" sz="3200" b="1" dirty="0"/>
          </a:p>
        </p:txBody>
      </p:sp>
      <p:sp>
        <p:nvSpPr>
          <p:cNvPr id="14339" name="TextBox 5"/>
          <p:cNvSpPr txBox="1">
            <a:spLocks noChangeArrowheads="1"/>
          </p:cNvSpPr>
          <p:nvPr/>
        </p:nvSpPr>
        <p:spPr bwMode="auto">
          <a:xfrm>
            <a:off x="496888" y="1941513"/>
            <a:ext cx="8432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i="1" u="sng" dirty="0"/>
              <a:t>The </a:t>
            </a:r>
            <a:r>
              <a:rPr lang="en-US" b="1" i="1" u="sng" dirty="0" smtClean="0"/>
              <a:t>Government </a:t>
            </a:r>
            <a:r>
              <a:rPr lang="en-US" b="1" i="1" u="sng" dirty="0"/>
              <a:t>Council on Investments for the </a:t>
            </a:r>
            <a:r>
              <a:rPr lang="en-US" b="1" i="1" u="sng" dirty="0" smtClean="0"/>
              <a:t>Future</a:t>
            </a:r>
            <a:endParaRPr lang="en-US" u="sng" dirty="0"/>
          </a:p>
          <a:p>
            <a:r>
              <a:rPr lang="en-US" dirty="0"/>
              <a:t>Guidelines for  AV (March 2018) </a:t>
            </a:r>
          </a:p>
          <a:p>
            <a:r>
              <a:rPr lang="en-US" dirty="0"/>
              <a:t>1. Automaker will be responsible if there is a clear flaw in the vehicle’s system. </a:t>
            </a:r>
          </a:p>
          <a:p>
            <a:r>
              <a:rPr lang="en-US" dirty="0"/>
              <a:t>2. AVs need bare devices record location, steering etc.</a:t>
            </a:r>
          </a:p>
        </p:txBody>
      </p:sp>
    </p:spTree>
    <p:extLst>
      <p:ext uri="{BB962C8B-B14F-4D97-AF65-F5344CB8AC3E}">
        <p14:creationId xmlns:p14="http://schemas.microsoft.com/office/powerpoint/2010/main" val="1253687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Japan</a:t>
            </a:r>
          </a:p>
          <a:p>
            <a:endParaRPr lang="en-US" sz="3200" b="1" dirty="0"/>
          </a:p>
        </p:txBody>
      </p:sp>
      <p:sp>
        <p:nvSpPr>
          <p:cNvPr id="14339" name="TextBox 5"/>
          <p:cNvSpPr txBox="1">
            <a:spLocks noChangeArrowheads="1"/>
          </p:cNvSpPr>
          <p:nvPr/>
        </p:nvSpPr>
        <p:spPr bwMode="auto">
          <a:xfrm>
            <a:off x="496888" y="1941513"/>
            <a:ext cx="8432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i="1" u="sng" dirty="0"/>
              <a:t>Insurance</a:t>
            </a:r>
          </a:p>
          <a:p>
            <a:pPr marL="342900" indent="-342900">
              <a:buFont typeface="Arial" panose="020B0604020202020204" pitchFamily="34" charset="0"/>
              <a:buChar char="•"/>
            </a:pPr>
            <a:r>
              <a:rPr lang="en-US" dirty="0"/>
              <a:t>Several Insurance companies are selling ins. policies for AV  testing projects </a:t>
            </a:r>
          </a:p>
          <a:p>
            <a:pPr marL="342900" indent="-342900">
              <a:buFont typeface="Arial" panose="020B0604020202020204" pitchFamily="34" charset="0"/>
              <a:buChar char="•"/>
            </a:pPr>
            <a:r>
              <a:rPr lang="en-US" dirty="0"/>
              <a:t>Optional policies that covers collisions between AVs and property damages not covered by compulsory automobile liability insurance. </a:t>
            </a:r>
            <a:r>
              <a:rPr lang="en-US" dirty="0" smtClean="0"/>
              <a:t> </a:t>
            </a:r>
            <a:endParaRPr lang="en-US" dirty="0"/>
          </a:p>
        </p:txBody>
      </p:sp>
    </p:spTree>
    <p:extLst>
      <p:ext uri="{BB962C8B-B14F-4D97-AF65-F5344CB8AC3E}">
        <p14:creationId xmlns:p14="http://schemas.microsoft.com/office/powerpoint/2010/main" val="4293730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Germany</a:t>
            </a:r>
          </a:p>
          <a:p>
            <a:endParaRPr lang="en-US" sz="3200" b="1" dirty="0"/>
          </a:p>
        </p:txBody>
      </p:sp>
      <p:sp>
        <p:nvSpPr>
          <p:cNvPr id="14339" name="TextBox 5"/>
          <p:cNvSpPr txBox="1">
            <a:spLocks noChangeArrowheads="1"/>
          </p:cNvSpPr>
          <p:nvPr/>
        </p:nvSpPr>
        <p:spPr bwMode="auto">
          <a:xfrm>
            <a:off x="496888" y="1941513"/>
            <a:ext cx="84328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u="sng" dirty="0" smtClean="0"/>
              <a:t>Laws </a:t>
            </a:r>
            <a:r>
              <a:rPr lang="en-US" u="sng" dirty="0"/>
              <a:t>dealing with </a:t>
            </a:r>
            <a:r>
              <a:rPr lang="en-US" u="sng" dirty="0" smtClean="0"/>
              <a:t>liability of driver driving </a:t>
            </a:r>
            <a:r>
              <a:rPr lang="en-US" u="sng" dirty="0"/>
              <a:t>in </a:t>
            </a:r>
            <a:r>
              <a:rPr lang="en-US" u="sng" dirty="0" smtClean="0"/>
              <a:t>autopilot </a:t>
            </a:r>
            <a:r>
              <a:rPr lang="en-US" u="sng" dirty="0"/>
              <a:t>modus</a:t>
            </a:r>
          </a:p>
          <a:p>
            <a:pPr marL="342900" indent="-342900">
              <a:buFont typeface="Arial" panose="020B0604020202020204" pitchFamily="34" charset="0"/>
              <a:buChar char="•"/>
            </a:pPr>
            <a:r>
              <a:rPr lang="en-US" dirty="0"/>
              <a:t>s/he must be ready to take over the car whenever the systems requires her/him to do so or </a:t>
            </a:r>
            <a:endParaRPr lang="en-US" dirty="0" smtClean="0"/>
          </a:p>
          <a:p>
            <a:pPr marL="342900" indent="-342900">
              <a:buFont typeface="Arial" panose="020B0604020202020204" pitchFamily="34" charset="0"/>
              <a:buChar char="•"/>
            </a:pPr>
            <a:r>
              <a:rPr lang="en-US" dirty="0" smtClean="0"/>
              <a:t>s/he realizes </a:t>
            </a:r>
            <a:r>
              <a:rPr lang="en-US" dirty="0"/>
              <a:t>that there is something wrong with the autopilot</a:t>
            </a:r>
          </a:p>
          <a:p>
            <a:r>
              <a:rPr lang="en-US" u="sng" dirty="0"/>
              <a:t>Motor insurance policies </a:t>
            </a:r>
            <a:endParaRPr lang="en-US" u="sng" dirty="0" smtClean="0"/>
          </a:p>
          <a:p>
            <a:pPr marL="342900" indent="-342900">
              <a:buFont typeface="Arial" panose="020B0604020202020204" pitchFamily="34" charset="0"/>
              <a:buChar char="•"/>
            </a:pPr>
            <a:r>
              <a:rPr lang="en-US" dirty="0" smtClean="0"/>
              <a:t>no </a:t>
            </a:r>
            <a:r>
              <a:rPr lang="en-US" dirty="0"/>
              <a:t>clauses specifically addressing cars equipped with autopilot and/or accidents caused by a failure of the autopilot or the driver.</a:t>
            </a:r>
          </a:p>
        </p:txBody>
      </p:sp>
    </p:spTree>
    <p:extLst>
      <p:ext uri="{BB962C8B-B14F-4D97-AF65-F5344CB8AC3E}">
        <p14:creationId xmlns:p14="http://schemas.microsoft.com/office/powerpoint/2010/main" val="26632141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Poland</a:t>
            </a:r>
          </a:p>
          <a:p>
            <a:endParaRPr lang="en-US" sz="3200" b="1" dirty="0"/>
          </a:p>
        </p:txBody>
      </p:sp>
      <p:sp>
        <p:nvSpPr>
          <p:cNvPr id="14339" name="TextBox 5"/>
          <p:cNvSpPr txBox="1">
            <a:spLocks noChangeArrowheads="1"/>
          </p:cNvSpPr>
          <p:nvPr/>
        </p:nvSpPr>
        <p:spPr bwMode="auto">
          <a:xfrm>
            <a:off x="496888" y="1941513"/>
            <a:ext cx="8432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u="sng" dirty="0" smtClean="0"/>
              <a:t>No </a:t>
            </a:r>
            <a:r>
              <a:rPr lang="en-US" u="sng" dirty="0"/>
              <a:t>legal provisions referring to common use of AVs</a:t>
            </a:r>
          </a:p>
          <a:p>
            <a:r>
              <a:rPr lang="en-US" u="sng" dirty="0"/>
              <a:t>Law on Road Traffic defines AVs </a:t>
            </a:r>
          </a:p>
          <a:p>
            <a:pPr marL="342900" indent="-342900">
              <a:buFont typeface="Arial" panose="020B0604020202020204" pitchFamily="34" charset="0"/>
              <a:buChar char="•"/>
            </a:pPr>
            <a:r>
              <a:rPr lang="en-US" dirty="0"/>
              <a:t>R</a:t>
            </a:r>
            <a:r>
              <a:rPr lang="en-US" dirty="0" smtClean="0"/>
              <a:t>equires </a:t>
            </a:r>
            <a:r>
              <a:rPr lang="en-US" dirty="0"/>
              <a:t>the permission of the public body managing the road to perform tests of AVs </a:t>
            </a:r>
          </a:p>
          <a:p>
            <a:pPr marL="342900" indent="-342900">
              <a:buFont typeface="Arial" panose="020B0604020202020204" pitchFamily="34" charset="0"/>
              <a:buChar char="•"/>
            </a:pPr>
            <a:r>
              <a:rPr lang="en-US" dirty="0"/>
              <a:t>Compulsory liability insurance contract </a:t>
            </a:r>
          </a:p>
        </p:txBody>
      </p:sp>
    </p:spTree>
    <p:extLst>
      <p:ext uri="{BB962C8B-B14F-4D97-AF65-F5344CB8AC3E}">
        <p14:creationId xmlns:p14="http://schemas.microsoft.com/office/powerpoint/2010/main" val="1996805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USA</a:t>
            </a:r>
          </a:p>
          <a:p>
            <a:endParaRPr lang="en-US" sz="3200" b="1" dirty="0"/>
          </a:p>
        </p:txBody>
      </p:sp>
      <p:sp>
        <p:nvSpPr>
          <p:cNvPr id="14339" name="TextBox 5"/>
          <p:cNvSpPr txBox="1">
            <a:spLocks noChangeArrowheads="1"/>
          </p:cNvSpPr>
          <p:nvPr/>
        </p:nvSpPr>
        <p:spPr bwMode="auto">
          <a:xfrm>
            <a:off x="496888" y="1941513"/>
            <a:ext cx="8432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i="1" dirty="0"/>
              <a:t>Regulation</a:t>
            </a:r>
          </a:p>
          <a:p>
            <a:pPr marL="342900" indent="-342900">
              <a:buFont typeface="Arial" panose="020B0604020202020204" pitchFamily="34" charset="0"/>
              <a:buChar char="•"/>
            </a:pPr>
            <a:r>
              <a:rPr lang="en-US" dirty="0"/>
              <a:t>There is both federal and individual state regulation AVs </a:t>
            </a:r>
          </a:p>
          <a:p>
            <a:pPr marL="342900" indent="-342900">
              <a:buFont typeface="Arial" panose="020B0604020202020204" pitchFamily="34" charset="0"/>
              <a:buChar char="•"/>
            </a:pPr>
            <a:r>
              <a:rPr lang="en-US" dirty="0"/>
              <a:t>(41) states and the District of Columbia </a:t>
            </a:r>
            <a:endParaRPr lang="en-US" dirty="0" smtClean="0"/>
          </a:p>
          <a:p>
            <a:pPr marL="342900" indent="-342900">
              <a:buFont typeface="Arial" panose="020B0604020202020204" pitchFamily="34" charset="0"/>
              <a:buChar char="•"/>
            </a:pPr>
            <a:r>
              <a:rPr lang="en-US" dirty="0" smtClean="0"/>
              <a:t>AV </a:t>
            </a:r>
            <a:r>
              <a:rPr lang="en-US" dirty="0"/>
              <a:t>legislation/ executive orders</a:t>
            </a:r>
            <a:r>
              <a:rPr lang="en-US" dirty="0" smtClean="0"/>
              <a:t>.</a:t>
            </a:r>
            <a:endParaRPr lang="en-US" dirty="0"/>
          </a:p>
        </p:txBody>
      </p:sp>
    </p:spTree>
    <p:extLst>
      <p:ext uri="{BB962C8B-B14F-4D97-AF65-F5344CB8AC3E}">
        <p14:creationId xmlns:p14="http://schemas.microsoft.com/office/powerpoint/2010/main" val="4119028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90000"/>
              </a:lnSpc>
            </a:pPr>
            <a:r>
              <a:rPr lang="en-US" altLang="en-US" sz="3200" b="1" dirty="0" smtClean="0">
                <a:latin typeface="Arial" charset="0"/>
                <a:cs typeface="Arial" charset="0"/>
              </a:rPr>
              <a:t>Introduction – Background </a:t>
            </a:r>
            <a:endParaRPr lang="en-US" altLang="en-US" sz="3200" b="1" dirty="0">
              <a:latin typeface="Arial" charset="0"/>
              <a:cs typeface="Arial" charset="0"/>
            </a:endParaRPr>
          </a:p>
        </p:txBody>
      </p:sp>
      <p:sp>
        <p:nvSpPr>
          <p:cNvPr id="14339" name="TextBox 5"/>
          <p:cNvSpPr txBox="1">
            <a:spLocks noChangeArrowheads="1"/>
          </p:cNvSpPr>
          <p:nvPr/>
        </p:nvSpPr>
        <p:spPr bwMode="auto">
          <a:xfrm>
            <a:off x="496888" y="1941513"/>
            <a:ext cx="8432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dirty="0"/>
              <a:t>4</a:t>
            </a:r>
            <a:r>
              <a:rPr lang="en-US" b="1" baseline="30000" dirty="0"/>
              <a:t>th</a:t>
            </a:r>
            <a:r>
              <a:rPr lang="en-US" b="1" dirty="0"/>
              <a:t> Industrial Revolution (Industry 4.0) </a:t>
            </a:r>
            <a:endParaRPr lang="en-US" b="1" dirty="0" smtClean="0"/>
          </a:p>
          <a:p>
            <a:pPr marL="342900" indent="-342900">
              <a:buFont typeface="Wingdings" pitchFamily="2" charset="2"/>
              <a:buChar char="à"/>
            </a:pPr>
            <a:r>
              <a:rPr lang="en-US" dirty="0" smtClean="0"/>
              <a:t>placed </a:t>
            </a:r>
            <a:r>
              <a:rPr lang="en-US" dirty="0"/>
              <a:t>the system of driving vehicles at a new </a:t>
            </a:r>
            <a:r>
              <a:rPr lang="en-US" dirty="0" smtClean="0"/>
              <a:t>stage</a:t>
            </a:r>
          </a:p>
          <a:p>
            <a:r>
              <a:rPr lang="en-US" dirty="0" smtClean="0"/>
              <a:t> </a:t>
            </a:r>
            <a:endParaRPr lang="en-US" dirty="0"/>
          </a:p>
          <a:p>
            <a:r>
              <a:rPr lang="en-US" b="1" dirty="0"/>
              <a:t> Human factor </a:t>
            </a:r>
            <a:endParaRPr lang="en-US" b="1" dirty="0" smtClean="0"/>
          </a:p>
          <a:p>
            <a:r>
              <a:rPr lang="en-US" dirty="0" smtClean="0">
                <a:sym typeface="Wingdings"/>
              </a:rPr>
              <a:t></a:t>
            </a:r>
            <a:r>
              <a:rPr lang="en-US" dirty="0" smtClean="0"/>
              <a:t> </a:t>
            </a:r>
            <a:r>
              <a:rPr lang="en-US" dirty="0"/>
              <a:t>substantially reduced or maybe even eliminated  </a:t>
            </a:r>
          </a:p>
        </p:txBody>
      </p:sp>
    </p:spTree>
    <p:extLst>
      <p:ext uri="{BB962C8B-B14F-4D97-AF65-F5344CB8AC3E}">
        <p14:creationId xmlns:p14="http://schemas.microsoft.com/office/powerpoint/2010/main" val="29188810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USA</a:t>
            </a:r>
          </a:p>
          <a:p>
            <a:endParaRPr lang="en-US" sz="3200" b="1" dirty="0"/>
          </a:p>
        </p:txBody>
      </p:sp>
      <p:sp>
        <p:nvSpPr>
          <p:cNvPr id="14339" name="TextBox 5"/>
          <p:cNvSpPr txBox="1">
            <a:spLocks noChangeArrowheads="1"/>
          </p:cNvSpPr>
          <p:nvPr/>
        </p:nvSpPr>
        <p:spPr bwMode="auto">
          <a:xfrm>
            <a:off x="496888" y="1941513"/>
            <a:ext cx="84328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i="1" u="sng" dirty="0" smtClean="0"/>
              <a:t>Regulation - At Federal </a:t>
            </a:r>
            <a:r>
              <a:rPr lang="en-US" b="1" i="1" u="sng" dirty="0"/>
              <a:t>level </a:t>
            </a:r>
          </a:p>
          <a:p>
            <a:r>
              <a:rPr lang="en-US" u="sng" dirty="0"/>
              <a:t>2017/9 - House of Senates passed SELF DRIVE Act</a:t>
            </a:r>
          </a:p>
          <a:p>
            <a:pPr marL="342900" lvl="0" indent="-342900">
              <a:buFont typeface="Arial" panose="020B0604020202020204" pitchFamily="34" charset="0"/>
              <a:buChar char="•"/>
            </a:pPr>
            <a:r>
              <a:rPr lang="en-US" dirty="0"/>
              <a:t>establishes the federal role in ensuring the safety of highly AVs </a:t>
            </a:r>
          </a:p>
          <a:p>
            <a:pPr marL="342900" lvl="0" indent="-342900">
              <a:buFont typeface="Arial" panose="020B0604020202020204" pitchFamily="34" charset="0"/>
              <a:buChar char="•"/>
            </a:pPr>
            <a:r>
              <a:rPr lang="en-US" dirty="0"/>
              <a:t>Department of Transportation (DOT) requires safety assessment certifications </a:t>
            </a:r>
            <a:endParaRPr lang="en-US" dirty="0" smtClean="0"/>
          </a:p>
          <a:p>
            <a:pPr marL="342900" lvl="0" indent="-342900">
              <a:buFont typeface="Arial" panose="020B0604020202020204" pitchFamily="34" charset="0"/>
              <a:buChar char="•"/>
            </a:pPr>
            <a:r>
              <a:rPr lang="en-US" dirty="0" smtClean="0"/>
              <a:t>For </a:t>
            </a:r>
            <a:r>
              <a:rPr lang="en-US" dirty="0"/>
              <a:t>the development of a highly automated vehicle or an automated driving system. </a:t>
            </a:r>
          </a:p>
          <a:p>
            <a:pPr marL="342900" lvl="0" indent="-342900">
              <a:buFont typeface="Arial" panose="020B0604020202020204" pitchFamily="34" charset="0"/>
              <a:buChar char="•"/>
            </a:pPr>
            <a:r>
              <a:rPr lang="en-US" dirty="0"/>
              <a:t>The National Highway and Transportation Safety Administration (NHTSA) has released new federal guidelines for Automated Driving Systems (ADS).  </a:t>
            </a:r>
          </a:p>
        </p:txBody>
      </p:sp>
    </p:spTree>
    <p:extLst>
      <p:ext uri="{BB962C8B-B14F-4D97-AF65-F5344CB8AC3E}">
        <p14:creationId xmlns:p14="http://schemas.microsoft.com/office/powerpoint/2010/main" val="1261575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USA</a:t>
            </a:r>
          </a:p>
          <a:p>
            <a:endParaRPr lang="en-US" sz="3200" b="1" dirty="0"/>
          </a:p>
        </p:txBody>
      </p:sp>
      <p:sp>
        <p:nvSpPr>
          <p:cNvPr id="14339" name="TextBox 5"/>
          <p:cNvSpPr txBox="1">
            <a:spLocks noChangeArrowheads="1"/>
          </p:cNvSpPr>
          <p:nvPr/>
        </p:nvSpPr>
        <p:spPr bwMode="auto">
          <a:xfrm>
            <a:off x="496888" y="1941513"/>
            <a:ext cx="84328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i="1" u="sng" dirty="0"/>
              <a:t>Insurance</a:t>
            </a:r>
          </a:p>
          <a:p>
            <a:r>
              <a:rPr lang="en-US" dirty="0"/>
              <a:t>liability insurance </a:t>
            </a:r>
            <a:r>
              <a:rPr lang="en-US" dirty="0">
                <a:sym typeface="Wingdings"/>
              </a:rPr>
              <a:t></a:t>
            </a:r>
            <a:r>
              <a:rPr lang="en-US" dirty="0"/>
              <a:t> will shift from personal automobile to products liability</a:t>
            </a:r>
          </a:p>
          <a:p>
            <a:r>
              <a:rPr lang="en-US" dirty="0"/>
              <a:t>Mercedes, Volvo and </a:t>
            </a:r>
            <a:r>
              <a:rPr lang="en-US" dirty="0" err="1"/>
              <a:t>Waymo</a:t>
            </a:r>
            <a:r>
              <a:rPr lang="en-US" dirty="0"/>
              <a:t> </a:t>
            </a:r>
            <a:r>
              <a:rPr lang="en-US" dirty="0">
                <a:sym typeface="Wingdings"/>
              </a:rPr>
              <a:t></a:t>
            </a:r>
            <a:r>
              <a:rPr lang="en-US" dirty="0"/>
              <a:t> agreed to accept full liability for vehicle accidents while their vehicles are using automated technology. </a:t>
            </a:r>
          </a:p>
          <a:p>
            <a:r>
              <a:rPr lang="en-US" dirty="0"/>
              <a:t>Tesla </a:t>
            </a:r>
            <a:r>
              <a:rPr lang="en-US" dirty="0">
                <a:sym typeface="Wingdings"/>
              </a:rPr>
              <a:t></a:t>
            </a:r>
            <a:r>
              <a:rPr lang="en-US" dirty="0"/>
              <a:t> extending an insurance program to purchasers of Tesla vehicles. </a:t>
            </a:r>
          </a:p>
        </p:txBody>
      </p:sp>
    </p:spTree>
    <p:extLst>
      <p:ext uri="{BB962C8B-B14F-4D97-AF65-F5344CB8AC3E}">
        <p14:creationId xmlns:p14="http://schemas.microsoft.com/office/powerpoint/2010/main" val="6059119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USA</a:t>
            </a:r>
          </a:p>
          <a:p>
            <a:endParaRPr lang="en-US" sz="3200" b="1" dirty="0"/>
          </a:p>
        </p:txBody>
      </p:sp>
      <p:sp>
        <p:nvSpPr>
          <p:cNvPr id="14339" name="TextBox 5"/>
          <p:cNvSpPr txBox="1">
            <a:spLocks noChangeArrowheads="1"/>
          </p:cNvSpPr>
          <p:nvPr/>
        </p:nvSpPr>
        <p:spPr bwMode="auto">
          <a:xfrm>
            <a:off x="496888" y="1941513"/>
            <a:ext cx="8432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i="1" u="sng" dirty="0" smtClean="0"/>
              <a:t>Insurance</a:t>
            </a:r>
          </a:p>
          <a:p>
            <a:endParaRPr lang="en-US" b="1" i="1" u="sng" dirty="0"/>
          </a:p>
          <a:p>
            <a:r>
              <a:rPr lang="en-US" u="sng" dirty="0" smtClean="0"/>
              <a:t>AIDA </a:t>
            </a:r>
            <a:r>
              <a:rPr lang="en-US" u="sng" dirty="0"/>
              <a:t>ASTIN suggestion </a:t>
            </a:r>
            <a:endParaRPr lang="en-US" u="sng" dirty="0" smtClean="0"/>
          </a:p>
          <a:p>
            <a:endParaRPr lang="en-US" dirty="0"/>
          </a:p>
          <a:p>
            <a:r>
              <a:rPr lang="en-US" dirty="0">
                <a:sym typeface="Wingdings"/>
              </a:rPr>
              <a:t></a:t>
            </a:r>
            <a:r>
              <a:rPr lang="en-US" dirty="0"/>
              <a:t> AV </a:t>
            </a:r>
            <a:r>
              <a:rPr lang="en-US" dirty="0" smtClean="0"/>
              <a:t>owner/operator need </a:t>
            </a:r>
            <a:r>
              <a:rPr lang="en-US" dirty="0"/>
              <a:t>cyber-insurance (data protection) </a:t>
            </a:r>
          </a:p>
          <a:p>
            <a:r>
              <a:rPr lang="en-US" dirty="0">
                <a:sym typeface="Wingdings"/>
              </a:rPr>
              <a:t></a:t>
            </a:r>
            <a:r>
              <a:rPr lang="en-US" dirty="0"/>
              <a:t> Also covering property damage or bodily injury from cyber-risks</a:t>
            </a:r>
          </a:p>
        </p:txBody>
      </p:sp>
    </p:spTree>
    <p:extLst>
      <p:ext uri="{BB962C8B-B14F-4D97-AF65-F5344CB8AC3E}">
        <p14:creationId xmlns:p14="http://schemas.microsoft.com/office/powerpoint/2010/main" val="2509683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TURKEY</a:t>
            </a:r>
          </a:p>
          <a:p>
            <a:endParaRPr lang="en-US" sz="3200" b="1" dirty="0"/>
          </a:p>
        </p:txBody>
      </p:sp>
      <p:sp>
        <p:nvSpPr>
          <p:cNvPr id="14339" name="TextBox 5"/>
          <p:cNvSpPr txBox="1">
            <a:spLocks noChangeArrowheads="1"/>
          </p:cNvSpPr>
          <p:nvPr/>
        </p:nvSpPr>
        <p:spPr bwMode="auto">
          <a:xfrm>
            <a:off x="496888" y="1941513"/>
            <a:ext cx="8432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indent="-342900">
              <a:buFont typeface="Arial" panose="020B0604020202020204" pitchFamily="34" charset="0"/>
              <a:buChar char="•"/>
            </a:pPr>
            <a:r>
              <a:rPr lang="en-US" dirty="0" smtClean="0"/>
              <a:t>Current </a:t>
            </a:r>
            <a:r>
              <a:rPr lang="en-US" dirty="0"/>
              <a:t>legislative instruments in place </a:t>
            </a:r>
            <a:endParaRPr lang="en-US" dirty="0" smtClean="0"/>
          </a:p>
          <a:p>
            <a:r>
              <a:rPr lang="en-US" dirty="0">
                <a:sym typeface="Wingdings"/>
              </a:rPr>
              <a:t> </a:t>
            </a:r>
            <a:r>
              <a:rPr lang="en-US" dirty="0" smtClean="0">
                <a:sym typeface="Wingdings"/>
              </a:rPr>
              <a:t>     </a:t>
            </a:r>
            <a:r>
              <a:rPr lang="en-US" dirty="0" smtClean="0"/>
              <a:t> </a:t>
            </a:r>
            <a:r>
              <a:rPr lang="en-US" dirty="0"/>
              <a:t>no provisions specifically drafted to cover AVs </a:t>
            </a: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The general conditions (standard form contracts) applicable to motor insurance </a:t>
            </a:r>
            <a:r>
              <a:rPr lang="en-US" dirty="0" smtClean="0">
                <a:sym typeface="Wingdings"/>
              </a:rPr>
              <a:t></a:t>
            </a:r>
            <a:r>
              <a:rPr lang="en-US" dirty="0" smtClean="0"/>
              <a:t> </a:t>
            </a:r>
            <a:r>
              <a:rPr lang="en-US" dirty="0"/>
              <a:t>free from special conditions relating to the risk of road traffic arising from use of AVs</a:t>
            </a:r>
          </a:p>
        </p:txBody>
      </p:sp>
    </p:spTree>
    <p:extLst>
      <p:ext uri="{BB962C8B-B14F-4D97-AF65-F5344CB8AC3E}">
        <p14:creationId xmlns:p14="http://schemas.microsoft.com/office/powerpoint/2010/main" val="17185325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SOUTH AFRICA</a:t>
            </a:r>
          </a:p>
          <a:p>
            <a:endParaRPr lang="en-US" sz="3200" b="1" dirty="0"/>
          </a:p>
        </p:txBody>
      </p:sp>
      <p:sp>
        <p:nvSpPr>
          <p:cNvPr id="14339" name="TextBox 5"/>
          <p:cNvSpPr txBox="1">
            <a:spLocks noChangeArrowheads="1"/>
          </p:cNvSpPr>
          <p:nvPr/>
        </p:nvSpPr>
        <p:spPr bwMode="auto">
          <a:xfrm>
            <a:off x="496888" y="1941513"/>
            <a:ext cx="8432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u="sng" dirty="0"/>
              <a:t>No current laws or proposals for laws </a:t>
            </a:r>
            <a:r>
              <a:rPr lang="en-US" dirty="0">
                <a:sym typeface="Wingdings"/>
              </a:rPr>
              <a:t></a:t>
            </a:r>
            <a:r>
              <a:rPr lang="en-US" dirty="0"/>
              <a:t> regulate </a:t>
            </a:r>
            <a:r>
              <a:rPr lang="en-US" dirty="0" smtClean="0"/>
              <a:t>circulation </a:t>
            </a:r>
            <a:r>
              <a:rPr lang="en-US" dirty="0"/>
              <a:t>of AVs </a:t>
            </a:r>
          </a:p>
          <a:p>
            <a:r>
              <a:rPr lang="en-US" u="sng" dirty="0"/>
              <a:t>Re the definition of motor vehicle </a:t>
            </a:r>
          </a:p>
          <a:p>
            <a:r>
              <a:rPr lang="en-US" dirty="0">
                <a:sym typeface="Wingdings"/>
              </a:rPr>
              <a:t></a:t>
            </a:r>
            <a:r>
              <a:rPr lang="en-US" dirty="0"/>
              <a:t> No indication as to where AVs will fit in</a:t>
            </a:r>
          </a:p>
          <a:p>
            <a:r>
              <a:rPr lang="en-US" dirty="0">
                <a:sym typeface="Wingdings"/>
              </a:rPr>
              <a:t></a:t>
            </a:r>
            <a:r>
              <a:rPr lang="en-US" dirty="0"/>
              <a:t> Road Accident Benefit Scheme Bill </a:t>
            </a:r>
            <a:r>
              <a:rPr lang="en-US" dirty="0">
                <a:sym typeface="Wingdings"/>
              </a:rPr>
              <a:t></a:t>
            </a:r>
            <a:r>
              <a:rPr lang="en-US" dirty="0"/>
              <a:t> amended to specifically provide for AVs / exclude them </a:t>
            </a:r>
          </a:p>
        </p:txBody>
      </p:sp>
    </p:spTree>
    <p:extLst>
      <p:ext uri="{BB962C8B-B14F-4D97-AF65-F5344CB8AC3E}">
        <p14:creationId xmlns:p14="http://schemas.microsoft.com/office/powerpoint/2010/main" val="11825918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ISRAEL</a:t>
            </a:r>
          </a:p>
          <a:p>
            <a:endParaRPr lang="en-US" sz="3200" b="1" dirty="0"/>
          </a:p>
        </p:txBody>
      </p:sp>
      <p:sp>
        <p:nvSpPr>
          <p:cNvPr id="14339" name="TextBox 5"/>
          <p:cNvSpPr txBox="1">
            <a:spLocks noChangeArrowheads="1"/>
          </p:cNvSpPr>
          <p:nvPr/>
        </p:nvSpPr>
        <p:spPr bwMode="auto">
          <a:xfrm>
            <a:off x="496888" y="1941513"/>
            <a:ext cx="8432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indent="-342900">
              <a:buFont typeface="Arial" panose="020B0604020202020204" pitchFamily="34" charset="0"/>
              <a:buChar char="•"/>
            </a:pPr>
            <a:r>
              <a:rPr lang="en-US" dirty="0" smtClean="0"/>
              <a:t>No </a:t>
            </a:r>
            <a:r>
              <a:rPr lang="en-US" dirty="0"/>
              <a:t>specific laws for AVs </a:t>
            </a:r>
          </a:p>
          <a:p>
            <a:pPr marL="342900" indent="-342900">
              <a:buFont typeface="Arial" panose="020B0604020202020204" pitchFamily="34" charset="0"/>
              <a:buChar char="•"/>
            </a:pPr>
            <a:r>
              <a:rPr lang="en-US" dirty="0"/>
              <a:t>Regulatory change </a:t>
            </a:r>
            <a:r>
              <a:rPr lang="en-US" dirty="0">
                <a:sym typeface="Wingdings"/>
              </a:rPr>
              <a:t></a:t>
            </a:r>
            <a:r>
              <a:rPr lang="en-US" dirty="0"/>
              <a:t>  closer than ever</a:t>
            </a:r>
          </a:p>
          <a:p>
            <a:pPr marL="342900" indent="-342900">
              <a:buFont typeface="Arial" panose="020B0604020202020204" pitchFamily="34" charset="0"/>
              <a:buChar char="•"/>
            </a:pPr>
            <a:r>
              <a:rPr lang="en-US" dirty="0"/>
              <a:t>Several AV pilot programs </a:t>
            </a:r>
            <a:r>
              <a:rPr lang="en-US" dirty="0">
                <a:sym typeface="Wingdings"/>
              </a:rPr>
              <a:t></a:t>
            </a:r>
            <a:r>
              <a:rPr lang="en-US" dirty="0"/>
              <a:t> scheduled to launch in Israel 2019 onwards.</a:t>
            </a:r>
          </a:p>
          <a:p>
            <a:pPr marL="342900" indent="-342900">
              <a:buFont typeface="Arial" panose="020B0604020202020204" pitchFamily="34" charset="0"/>
              <a:buChar char="•"/>
            </a:pPr>
            <a:r>
              <a:rPr lang="en-US" dirty="0"/>
              <a:t>May 2018 </a:t>
            </a:r>
            <a:r>
              <a:rPr lang="en-US" dirty="0">
                <a:sym typeface="Wingdings"/>
              </a:rPr>
              <a:t></a:t>
            </a:r>
            <a:r>
              <a:rPr lang="en-US" dirty="0"/>
              <a:t> First regulatory change concerning AVs</a:t>
            </a:r>
          </a:p>
          <a:p>
            <a:pPr marL="342900" indent="-342900">
              <a:buFont typeface="Arial" panose="020B0604020202020204" pitchFamily="34" charset="0"/>
              <a:buChar char="•"/>
            </a:pPr>
            <a:r>
              <a:rPr lang="en-US" dirty="0"/>
              <a:t>Regulation 16a </a:t>
            </a:r>
            <a:r>
              <a:rPr lang="en-US" dirty="0">
                <a:sym typeface="Wingdings"/>
              </a:rPr>
              <a:t></a:t>
            </a:r>
            <a:r>
              <a:rPr lang="en-US" dirty="0"/>
              <a:t> added to the Israeli Road Traffic Regulations </a:t>
            </a:r>
          </a:p>
        </p:txBody>
      </p:sp>
    </p:spTree>
    <p:extLst>
      <p:ext uri="{BB962C8B-B14F-4D97-AF65-F5344CB8AC3E}">
        <p14:creationId xmlns:p14="http://schemas.microsoft.com/office/powerpoint/2010/main" val="12330350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ISRAEL</a:t>
            </a:r>
          </a:p>
          <a:p>
            <a:endParaRPr lang="en-US" sz="3200" b="1" dirty="0"/>
          </a:p>
        </p:txBody>
      </p:sp>
      <p:sp>
        <p:nvSpPr>
          <p:cNvPr id="14339" name="TextBox 5"/>
          <p:cNvSpPr txBox="1">
            <a:spLocks noChangeArrowheads="1"/>
          </p:cNvSpPr>
          <p:nvPr/>
        </p:nvSpPr>
        <p:spPr bwMode="auto">
          <a:xfrm>
            <a:off x="496888" y="1941513"/>
            <a:ext cx="84328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dirty="0"/>
              <a:t>National Road Traffic Inspector </a:t>
            </a:r>
            <a:endParaRPr lang="en-US" dirty="0" smtClean="0"/>
          </a:p>
          <a:p>
            <a:r>
              <a:rPr lang="en-US" dirty="0" smtClean="0">
                <a:sym typeface="Wingdings"/>
              </a:rPr>
              <a:t></a:t>
            </a:r>
            <a:r>
              <a:rPr lang="en-US" dirty="0" smtClean="0"/>
              <a:t> </a:t>
            </a:r>
            <a:r>
              <a:rPr lang="en-US" dirty="0"/>
              <a:t>may exempt an experimenter from traffic regulations</a:t>
            </a:r>
          </a:p>
          <a:p>
            <a:r>
              <a:rPr lang="en-US" u="sng" dirty="0"/>
              <a:t>Inspector to consider</a:t>
            </a:r>
            <a:endParaRPr lang="en-US" dirty="0"/>
          </a:p>
          <a:p>
            <a:pPr marL="342900" lvl="0" indent="-342900">
              <a:buFont typeface="Arial" panose="020B0604020202020204" pitchFamily="34" charset="0"/>
              <a:buChar char="•"/>
            </a:pPr>
            <a:r>
              <a:rPr lang="en-US" dirty="0"/>
              <a:t>Safekeeping of the users of the road and of the participants therein.</a:t>
            </a:r>
          </a:p>
          <a:p>
            <a:pPr marL="342900" lvl="0" indent="-342900">
              <a:buFont typeface="Arial" panose="020B0604020202020204" pitchFamily="34" charset="0"/>
              <a:buChar char="•"/>
            </a:pPr>
            <a:r>
              <a:rPr lang="en-US" dirty="0"/>
              <a:t>Limiting the disturbance of the traffic flow which may be caused by the experiment.</a:t>
            </a:r>
          </a:p>
          <a:p>
            <a:pPr marL="342900" lvl="0" indent="-342900">
              <a:buFont typeface="Arial" panose="020B0604020202020204" pitchFamily="34" charset="0"/>
              <a:buChar char="•"/>
            </a:pPr>
            <a:r>
              <a:rPr lang="en-US" dirty="0"/>
              <a:t>Responding to emergency events which may occur during the experiment</a:t>
            </a:r>
            <a:r>
              <a:rPr lang="en-US" dirty="0" smtClean="0"/>
              <a:t>.</a:t>
            </a:r>
            <a:endParaRPr lang="en-US" dirty="0"/>
          </a:p>
        </p:txBody>
      </p:sp>
    </p:spTree>
    <p:extLst>
      <p:ext uri="{BB962C8B-B14F-4D97-AF65-F5344CB8AC3E}">
        <p14:creationId xmlns:p14="http://schemas.microsoft.com/office/powerpoint/2010/main" val="1168696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ISRAEL</a:t>
            </a:r>
          </a:p>
          <a:p>
            <a:endParaRPr lang="en-US" sz="3200" b="1" dirty="0"/>
          </a:p>
        </p:txBody>
      </p:sp>
      <p:sp>
        <p:nvSpPr>
          <p:cNvPr id="14339" name="TextBox 5"/>
          <p:cNvSpPr txBox="1">
            <a:spLocks noChangeArrowheads="1"/>
          </p:cNvSpPr>
          <p:nvPr/>
        </p:nvSpPr>
        <p:spPr bwMode="auto">
          <a:xfrm>
            <a:off x="496888" y="1941513"/>
            <a:ext cx="8432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indent="-342900">
              <a:buFont typeface="Arial" panose="020B0604020202020204" pitchFamily="34" charset="0"/>
              <a:buChar char="•"/>
            </a:pPr>
            <a:r>
              <a:rPr lang="en-US" u="sng" dirty="0" smtClean="0"/>
              <a:t>“</a:t>
            </a:r>
            <a:r>
              <a:rPr lang="en-US" u="sng" dirty="0"/>
              <a:t>Experiment”</a:t>
            </a:r>
            <a:r>
              <a:rPr lang="en-US" dirty="0"/>
              <a:t> </a:t>
            </a:r>
            <a:endParaRPr lang="en-US" dirty="0" smtClean="0"/>
          </a:p>
          <a:p>
            <a:r>
              <a:rPr lang="en-US" dirty="0" smtClean="0">
                <a:sym typeface="Wingdings"/>
              </a:rPr>
              <a:t></a:t>
            </a:r>
            <a:r>
              <a:rPr lang="en-US" dirty="0" smtClean="0"/>
              <a:t> </a:t>
            </a:r>
            <a:r>
              <a:rPr lang="en-US" dirty="0"/>
              <a:t>use of new technology, or new use of existing technology </a:t>
            </a:r>
          </a:p>
          <a:p>
            <a:r>
              <a:rPr lang="en-US" dirty="0" smtClean="0">
                <a:sym typeface="Wingdings"/>
              </a:rPr>
              <a:t></a:t>
            </a:r>
            <a:r>
              <a:rPr lang="en-US" dirty="0" smtClean="0"/>
              <a:t>    </a:t>
            </a:r>
            <a:r>
              <a:rPr lang="en-US" dirty="0"/>
              <a:t>to check its functioning in the road </a:t>
            </a:r>
          </a:p>
        </p:txBody>
      </p:sp>
    </p:spTree>
    <p:extLst>
      <p:ext uri="{BB962C8B-B14F-4D97-AF65-F5344CB8AC3E}">
        <p14:creationId xmlns:p14="http://schemas.microsoft.com/office/powerpoint/2010/main" val="17242061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ISRAEL</a:t>
            </a:r>
          </a:p>
          <a:p>
            <a:endParaRPr lang="en-US" sz="3200" b="1" dirty="0"/>
          </a:p>
        </p:txBody>
      </p:sp>
      <p:sp>
        <p:nvSpPr>
          <p:cNvPr id="14339" name="TextBox 5"/>
          <p:cNvSpPr txBox="1">
            <a:spLocks noChangeArrowheads="1"/>
          </p:cNvSpPr>
          <p:nvPr/>
        </p:nvSpPr>
        <p:spPr bwMode="auto">
          <a:xfrm>
            <a:off x="496888" y="1941513"/>
            <a:ext cx="8432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indent="-342900">
              <a:buFont typeface="Arial" panose="020B0604020202020204" pitchFamily="34" charset="0"/>
              <a:buChar char="•"/>
            </a:pPr>
            <a:r>
              <a:rPr lang="en-US" u="sng" dirty="0" smtClean="0"/>
              <a:t>“</a:t>
            </a:r>
            <a:r>
              <a:rPr lang="en-US" u="sng" dirty="0"/>
              <a:t>Experiment”</a:t>
            </a:r>
            <a:r>
              <a:rPr lang="en-US" dirty="0"/>
              <a:t> </a:t>
            </a:r>
            <a:endParaRPr lang="en-US" dirty="0" smtClean="0"/>
          </a:p>
          <a:p>
            <a:r>
              <a:rPr lang="en-US" dirty="0" smtClean="0">
                <a:sym typeface="Wingdings"/>
              </a:rPr>
              <a:t></a:t>
            </a:r>
            <a:r>
              <a:rPr lang="en-US" dirty="0" smtClean="0"/>
              <a:t> </a:t>
            </a:r>
            <a:r>
              <a:rPr lang="en-US" dirty="0"/>
              <a:t>use of new technology, or new use of existing technology </a:t>
            </a:r>
          </a:p>
          <a:p>
            <a:r>
              <a:rPr lang="en-US" dirty="0" smtClean="0">
                <a:sym typeface="Wingdings"/>
              </a:rPr>
              <a:t></a:t>
            </a:r>
            <a:r>
              <a:rPr lang="en-US" dirty="0" smtClean="0"/>
              <a:t>    </a:t>
            </a:r>
            <a:r>
              <a:rPr lang="en-US" dirty="0"/>
              <a:t>to check its functioning in the road </a:t>
            </a:r>
          </a:p>
        </p:txBody>
      </p:sp>
    </p:spTree>
    <p:extLst>
      <p:ext uri="{BB962C8B-B14F-4D97-AF65-F5344CB8AC3E}">
        <p14:creationId xmlns:p14="http://schemas.microsoft.com/office/powerpoint/2010/main" val="6691684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NEW ZEALAND</a:t>
            </a:r>
          </a:p>
          <a:p>
            <a:endParaRPr lang="en-US" sz="3200" b="1" dirty="0"/>
          </a:p>
        </p:txBody>
      </p:sp>
      <p:sp>
        <p:nvSpPr>
          <p:cNvPr id="14339" name="TextBox 5"/>
          <p:cNvSpPr txBox="1">
            <a:spLocks noChangeArrowheads="1"/>
          </p:cNvSpPr>
          <p:nvPr/>
        </p:nvSpPr>
        <p:spPr bwMode="auto">
          <a:xfrm>
            <a:off x="496888" y="1941513"/>
            <a:ext cx="84328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indent="-342900">
              <a:buFont typeface="Arial" panose="020B0604020202020204" pitchFamily="34" charset="0"/>
              <a:buChar char="•"/>
            </a:pPr>
            <a:r>
              <a:rPr lang="en-US" dirty="0" smtClean="0"/>
              <a:t>None </a:t>
            </a:r>
            <a:r>
              <a:rPr lang="en-US" dirty="0"/>
              <a:t>specific laws regulating AVs </a:t>
            </a:r>
          </a:p>
          <a:p>
            <a:pPr marL="342900" indent="-342900">
              <a:buFont typeface="Arial" panose="020B0604020202020204" pitchFamily="34" charset="0"/>
              <a:buChar char="•"/>
            </a:pPr>
            <a:r>
              <a:rPr lang="en-US" dirty="0"/>
              <a:t>Legality of AVs </a:t>
            </a:r>
            <a:r>
              <a:rPr lang="en-US" dirty="0">
                <a:sym typeface="Wingdings"/>
              </a:rPr>
              <a:t></a:t>
            </a:r>
            <a:r>
              <a:rPr lang="en-US" dirty="0"/>
              <a:t> described as a “grey area” although not prohibited by law. </a:t>
            </a:r>
          </a:p>
          <a:p>
            <a:pPr marL="342900" indent="-342900">
              <a:buFont typeface="Arial" panose="020B0604020202020204" pitchFamily="34" charset="0"/>
              <a:buChar char="•"/>
            </a:pPr>
            <a:r>
              <a:rPr lang="en-US" dirty="0"/>
              <a:t>New Zealand government </a:t>
            </a:r>
            <a:r>
              <a:rPr lang="en-US" dirty="0">
                <a:sym typeface="Wingdings"/>
              </a:rPr>
              <a:t></a:t>
            </a:r>
            <a:r>
              <a:rPr lang="en-US" dirty="0"/>
              <a:t> eager to promote New Zealand as testing ground for AVs </a:t>
            </a:r>
          </a:p>
          <a:p>
            <a:pPr marL="342900" indent="-342900">
              <a:buFont typeface="Arial" panose="020B0604020202020204" pitchFamily="34" charset="0"/>
              <a:buChar char="•"/>
            </a:pPr>
            <a:r>
              <a:rPr lang="en-US" dirty="0"/>
              <a:t>Motor insurance policies </a:t>
            </a:r>
            <a:endParaRPr lang="en-US" dirty="0" smtClean="0"/>
          </a:p>
          <a:p>
            <a:r>
              <a:rPr lang="en-US" dirty="0" smtClean="0">
                <a:sym typeface="Wingdings"/>
              </a:rPr>
              <a:t></a:t>
            </a:r>
            <a:r>
              <a:rPr lang="en-US" dirty="0" smtClean="0"/>
              <a:t> </a:t>
            </a:r>
            <a:r>
              <a:rPr lang="en-US" dirty="0"/>
              <a:t>no specific conditions or exclusions for AVs </a:t>
            </a:r>
          </a:p>
          <a:p>
            <a:r>
              <a:rPr lang="en-US" dirty="0" smtClean="0"/>
              <a:t>     not </a:t>
            </a:r>
            <a:r>
              <a:rPr lang="en-US" dirty="0"/>
              <a:t>yet commercially available in New Zealand.  </a:t>
            </a:r>
          </a:p>
          <a:p>
            <a:pPr marL="342900" indent="-342900">
              <a:buFont typeface="Arial" panose="020B0604020202020204" pitchFamily="34" charset="0"/>
              <a:buChar char="•"/>
            </a:pPr>
            <a:r>
              <a:rPr lang="en-US" dirty="0" smtClean="0"/>
              <a:t>AV </a:t>
            </a:r>
            <a:r>
              <a:rPr lang="en-US" dirty="0"/>
              <a:t>user would need have insurance cover</a:t>
            </a:r>
          </a:p>
        </p:txBody>
      </p:sp>
    </p:spTree>
    <p:extLst>
      <p:ext uri="{BB962C8B-B14F-4D97-AF65-F5344CB8AC3E}">
        <p14:creationId xmlns:p14="http://schemas.microsoft.com/office/powerpoint/2010/main" val="3179883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90000"/>
              </a:lnSpc>
            </a:pPr>
            <a:r>
              <a:rPr lang="en-US" altLang="en-US" sz="3200" b="1" dirty="0" smtClean="0">
                <a:latin typeface="Arial" charset="0"/>
                <a:cs typeface="Arial" charset="0"/>
              </a:rPr>
              <a:t>Introduction – Background </a:t>
            </a:r>
            <a:endParaRPr lang="en-US" altLang="en-US" sz="3200" b="1" dirty="0">
              <a:latin typeface="Arial" charset="0"/>
              <a:cs typeface="Arial" charset="0"/>
            </a:endParaRPr>
          </a:p>
        </p:txBody>
      </p:sp>
      <p:sp>
        <p:nvSpPr>
          <p:cNvPr id="14339" name="TextBox 5"/>
          <p:cNvSpPr txBox="1">
            <a:spLocks noChangeArrowheads="1"/>
          </p:cNvSpPr>
          <p:nvPr/>
        </p:nvSpPr>
        <p:spPr bwMode="auto">
          <a:xfrm>
            <a:off x="496888" y="1941513"/>
            <a:ext cx="84328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dirty="0" smtClean="0"/>
              <a:t>Ways </a:t>
            </a:r>
          </a:p>
          <a:p>
            <a:r>
              <a:rPr lang="en-US" dirty="0" smtClean="0">
                <a:sym typeface="Wingdings"/>
              </a:rPr>
              <a:t></a:t>
            </a:r>
            <a:r>
              <a:rPr lang="en-US" dirty="0" smtClean="0"/>
              <a:t> </a:t>
            </a:r>
            <a:r>
              <a:rPr lang="en-US" dirty="0"/>
              <a:t>we direct, possess, are responsible for driving </a:t>
            </a:r>
            <a:r>
              <a:rPr lang="en-US" dirty="0">
                <a:sym typeface="Wingdings"/>
              </a:rPr>
              <a:t></a:t>
            </a:r>
            <a:r>
              <a:rPr lang="en-US" dirty="0"/>
              <a:t> will alter </a:t>
            </a:r>
            <a:endParaRPr lang="en-US" dirty="0" smtClean="0"/>
          </a:p>
          <a:p>
            <a:endParaRPr lang="en-US" dirty="0"/>
          </a:p>
          <a:p>
            <a:r>
              <a:rPr lang="en-US" b="1" dirty="0"/>
              <a:t>Types of risk and the liability for adverse events </a:t>
            </a:r>
            <a:endParaRPr lang="en-US" b="1" dirty="0" smtClean="0"/>
          </a:p>
          <a:p>
            <a:pPr marL="342900" indent="-342900">
              <a:buFont typeface="Wingdings" pitchFamily="2" charset="2"/>
              <a:buChar char="à"/>
            </a:pPr>
            <a:r>
              <a:rPr lang="en-US" dirty="0" smtClean="0"/>
              <a:t>change </a:t>
            </a:r>
            <a:r>
              <a:rPr lang="en-US" dirty="0"/>
              <a:t>dramatically </a:t>
            </a:r>
            <a:endParaRPr lang="en-US" dirty="0" smtClean="0"/>
          </a:p>
          <a:p>
            <a:pPr marL="342900" indent="-342900">
              <a:buFont typeface="Wingdings" pitchFamily="2" charset="2"/>
              <a:buChar char="à"/>
            </a:pPr>
            <a:endParaRPr lang="en-US" dirty="0"/>
          </a:p>
          <a:p>
            <a:r>
              <a:rPr lang="en-US" b="1" dirty="0"/>
              <a:t>Need </a:t>
            </a:r>
            <a:endParaRPr lang="en-US" b="1" dirty="0" smtClean="0"/>
          </a:p>
          <a:p>
            <a:r>
              <a:rPr lang="en-US" dirty="0" smtClean="0">
                <a:sym typeface="Wingdings"/>
              </a:rPr>
              <a:t></a:t>
            </a:r>
            <a:r>
              <a:rPr lang="en-US" dirty="0" smtClean="0"/>
              <a:t> </a:t>
            </a:r>
            <a:r>
              <a:rPr lang="en-US" dirty="0"/>
              <a:t>new legal regulation and novel ways of risk management, including insurance.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ITALY</a:t>
            </a:r>
          </a:p>
          <a:p>
            <a:endParaRPr lang="en-US" sz="3200" b="1" dirty="0"/>
          </a:p>
        </p:txBody>
      </p:sp>
      <p:sp>
        <p:nvSpPr>
          <p:cNvPr id="14339" name="TextBox 5"/>
          <p:cNvSpPr txBox="1">
            <a:spLocks noChangeArrowheads="1"/>
          </p:cNvSpPr>
          <p:nvPr/>
        </p:nvSpPr>
        <p:spPr bwMode="auto">
          <a:xfrm>
            <a:off x="496888" y="1941513"/>
            <a:ext cx="8432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indent="-342900">
              <a:buFont typeface="Arial" panose="020B0604020202020204" pitchFamily="34" charset="0"/>
              <a:buChar char="•"/>
            </a:pPr>
            <a:r>
              <a:rPr lang="en-US" dirty="0"/>
              <a:t>No legislation for circulation of AVs. </a:t>
            </a:r>
          </a:p>
          <a:p>
            <a:pPr marL="342900" indent="-342900">
              <a:buFont typeface="Arial" panose="020B0604020202020204" pitchFamily="34" charset="0"/>
              <a:buChar char="•"/>
            </a:pPr>
            <a:r>
              <a:rPr lang="en-US" dirty="0"/>
              <a:t>28 February 2018 </a:t>
            </a:r>
            <a:r>
              <a:rPr lang="en-US" dirty="0">
                <a:sym typeface="Wingdings"/>
              </a:rPr>
              <a:t></a:t>
            </a:r>
            <a:r>
              <a:rPr lang="en-US" dirty="0"/>
              <a:t> Ministerial Decree - Smart Roads Decree</a:t>
            </a:r>
          </a:p>
          <a:p>
            <a:pPr marL="342900" indent="-342900">
              <a:buFont typeface="Arial" panose="020B0604020202020204" pitchFamily="34" charset="0"/>
              <a:buChar char="•"/>
            </a:pPr>
            <a:r>
              <a:rPr lang="en-US" dirty="0" err="1"/>
              <a:t>authorising</a:t>
            </a:r>
            <a:r>
              <a:rPr lang="en-US" dirty="0"/>
              <a:t> and regulating the testing of AVs  and providing for consequent insurance </a:t>
            </a:r>
            <a:r>
              <a:rPr lang="en-US" dirty="0" smtClean="0"/>
              <a:t>coverage</a:t>
            </a:r>
            <a:endParaRPr lang="en-US" dirty="0"/>
          </a:p>
        </p:txBody>
      </p:sp>
    </p:spTree>
    <p:extLst>
      <p:ext uri="{BB962C8B-B14F-4D97-AF65-F5344CB8AC3E}">
        <p14:creationId xmlns:p14="http://schemas.microsoft.com/office/powerpoint/2010/main" val="12110082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ITALY</a:t>
            </a:r>
          </a:p>
          <a:p>
            <a:endParaRPr lang="en-US" sz="3200" b="1" dirty="0"/>
          </a:p>
        </p:txBody>
      </p:sp>
      <p:sp>
        <p:nvSpPr>
          <p:cNvPr id="14339" name="TextBox 5"/>
          <p:cNvSpPr txBox="1">
            <a:spLocks noChangeArrowheads="1"/>
          </p:cNvSpPr>
          <p:nvPr/>
        </p:nvSpPr>
        <p:spPr bwMode="auto">
          <a:xfrm>
            <a:off x="496888" y="1941513"/>
            <a:ext cx="84328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u="sng" dirty="0" smtClean="0"/>
              <a:t>Smart </a:t>
            </a:r>
            <a:r>
              <a:rPr lang="en-US" u="sng" dirty="0"/>
              <a:t>Roads Decree provides for:</a:t>
            </a:r>
          </a:p>
          <a:p>
            <a:pPr marL="342900" lvl="0" indent="-342900">
              <a:buFont typeface="Arial" panose="020B0604020202020204" pitchFamily="34" charset="0"/>
              <a:buChar char="•"/>
            </a:pPr>
            <a:r>
              <a:rPr lang="en-US" dirty="0"/>
              <a:t>technological and digital adaptation of the road network and infrastructure </a:t>
            </a:r>
          </a:p>
          <a:p>
            <a:pPr marL="342900" lvl="0" indent="-342900">
              <a:buFont typeface="Arial" panose="020B0604020202020204" pitchFamily="34" charset="0"/>
              <a:buChar char="•"/>
            </a:pPr>
            <a:r>
              <a:rPr lang="en-US" dirty="0"/>
              <a:t>a series of conditions and requirements for implementing trial testing;</a:t>
            </a:r>
          </a:p>
          <a:p>
            <a:pPr marL="342900" lvl="0" indent="-342900">
              <a:buFont typeface="Arial" panose="020B0604020202020204" pitchFamily="34" charset="0"/>
              <a:buChar char="•"/>
            </a:pPr>
            <a:r>
              <a:rPr lang="en-US" dirty="0"/>
              <a:t>defines characteristics of AV systems for admission to public road testing;</a:t>
            </a:r>
          </a:p>
          <a:p>
            <a:pPr marL="342900" lvl="0" indent="-342900">
              <a:buFont typeface="Arial" panose="020B0604020202020204" pitchFamily="34" charset="0"/>
              <a:buChar char="•"/>
            </a:pPr>
            <a:r>
              <a:rPr lang="en-US" dirty="0"/>
              <a:t>identifies obligations of the holder of authorization for testing;</a:t>
            </a:r>
          </a:p>
          <a:p>
            <a:pPr marL="342900" lvl="0" indent="-342900">
              <a:buFont typeface="Arial" panose="020B0604020202020204" pitchFamily="34" charset="0"/>
              <a:buChar char="•"/>
            </a:pPr>
            <a:r>
              <a:rPr lang="en-US" dirty="0"/>
              <a:t>a special content for compulsory third-party liability insurance (special (high) ceiling</a:t>
            </a:r>
            <a:r>
              <a:rPr lang="en-US" dirty="0" smtClean="0"/>
              <a:t>).</a:t>
            </a:r>
            <a:endParaRPr lang="en-US" dirty="0"/>
          </a:p>
        </p:txBody>
      </p:sp>
    </p:spTree>
    <p:extLst>
      <p:ext uri="{BB962C8B-B14F-4D97-AF65-F5344CB8AC3E}">
        <p14:creationId xmlns:p14="http://schemas.microsoft.com/office/powerpoint/2010/main" val="27375073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ITALY</a:t>
            </a:r>
          </a:p>
          <a:p>
            <a:endParaRPr lang="en-US" sz="3200" b="1" dirty="0"/>
          </a:p>
        </p:txBody>
      </p:sp>
      <p:sp>
        <p:nvSpPr>
          <p:cNvPr id="14339" name="TextBox 5"/>
          <p:cNvSpPr txBox="1">
            <a:spLocks noChangeArrowheads="1"/>
          </p:cNvSpPr>
          <p:nvPr/>
        </p:nvSpPr>
        <p:spPr bwMode="auto">
          <a:xfrm>
            <a:off x="496888" y="1941513"/>
            <a:ext cx="84328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indent="-342900">
              <a:buFont typeface="Arial" panose="020B0604020202020204" pitchFamily="34" charset="0"/>
              <a:buChar char="•"/>
            </a:pPr>
            <a:r>
              <a:rPr lang="en-US" dirty="0" smtClean="0"/>
              <a:t>AIDA </a:t>
            </a:r>
            <a:r>
              <a:rPr lang="en-US" dirty="0"/>
              <a:t>ASTIN aspects to be included in a framework of common rules at European level:</a:t>
            </a:r>
          </a:p>
          <a:p>
            <a:pPr marL="342900" lvl="0" indent="-342900">
              <a:buFont typeface="Arial" panose="020B0604020202020204" pitchFamily="34" charset="0"/>
              <a:buChar char="•"/>
            </a:pPr>
            <a:r>
              <a:rPr lang="en-US" dirty="0"/>
              <a:t>Identification of types of risks to be </a:t>
            </a:r>
            <a:r>
              <a:rPr lang="en-US" dirty="0" smtClean="0"/>
              <a:t>covered</a:t>
            </a:r>
          </a:p>
          <a:p>
            <a:pPr marL="342900" lvl="0" indent="-342900">
              <a:buFont typeface="Arial" panose="020B0604020202020204" pitchFamily="34" charset="0"/>
              <a:buChar char="•"/>
            </a:pPr>
            <a:r>
              <a:rPr lang="en-US" dirty="0" smtClean="0">
                <a:sym typeface="Wingdings"/>
              </a:rPr>
              <a:t>N</a:t>
            </a:r>
            <a:r>
              <a:rPr lang="en-US" dirty="0" smtClean="0"/>
              <a:t>ew </a:t>
            </a:r>
            <a:r>
              <a:rPr lang="en-US" dirty="0"/>
              <a:t>risks related to product defects, </a:t>
            </a:r>
            <a:endParaRPr lang="en-US" dirty="0" smtClean="0"/>
          </a:p>
          <a:p>
            <a:pPr marL="342900" lvl="0" indent="-342900">
              <a:buFont typeface="Arial" panose="020B0604020202020204" pitchFamily="34" charset="0"/>
              <a:buChar char="•"/>
            </a:pPr>
            <a:r>
              <a:rPr lang="en-US" dirty="0" smtClean="0"/>
              <a:t>New Risks related </a:t>
            </a:r>
            <a:r>
              <a:rPr lang="en-US" dirty="0"/>
              <a:t>to electronic technologies (e.g. software reliability, danger of unlawful practices of tampering or hacking by third parties, dangers related to the protection of personal data</a:t>
            </a:r>
            <a:r>
              <a:rPr lang="en-US" dirty="0" smtClean="0"/>
              <a:t>)</a:t>
            </a:r>
          </a:p>
          <a:p>
            <a:pPr marL="342900" lvl="0" indent="-342900">
              <a:buFont typeface="Arial" panose="020B0604020202020204" pitchFamily="34" charset="0"/>
              <a:buChar char="•"/>
            </a:pPr>
            <a:r>
              <a:rPr lang="en-US" dirty="0" smtClean="0"/>
              <a:t>Spatial </a:t>
            </a:r>
            <a:r>
              <a:rPr lang="en-US" dirty="0"/>
              <a:t>risks</a:t>
            </a:r>
            <a:r>
              <a:rPr lang="en-US" dirty="0" smtClean="0"/>
              <a:t>;</a:t>
            </a:r>
            <a:endParaRPr lang="en-US" dirty="0"/>
          </a:p>
        </p:txBody>
      </p:sp>
    </p:spTree>
    <p:extLst>
      <p:ext uri="{BB962C8B-B14F-4D97-AF65-F5344CB8AC3E}">
        <p14:creationId xmlns:p14="http://schemas.microsoft.com/office/powerpoint/2010/main" val="37615867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ITALY</a:t>
            </a:r>
          </a:p>
          <a:p>
            <a:endParaRPr lang="en-US" sz="3200" b="1" dirty="0"/>
          </a:p>
        </p:txBody>
      </p:sp>
      <p:sp>
        <p:nvSpPr>
          <p:cNvPr id="14339" name="TextBox 5"/>
          <p:cNvSpPr txBox="1">
            <a:spLocks noChangeArrowheads="1"/>
          </p:cNvSpPr>
          <p:nvPr/>
        </p:nvSpPr>
        <p:spPr bwMode="auto">
          <a:xfrm>
            <a:off x="496888" y="1941513"/>
            <a:ext cx="8432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lvl="0" indent="-342900">
              <a:buFont typeface="Arial" panose="020B0604020202020204" pitchFamily="34" charset="0"/>
              <a:buChar char="•"/>
            </a:pPr>
            <a:r>
              <a:rPr lang="en-US" dirty="0" smtClean="0"/>
              <a:t>New </a:t>
            </a:r>
            <a:r>
              <a:rPr lang="en-US" dirty="0"/>
              <a:t>actors: manufacturer, software developer, operators of satellite networks.</a:t>
            </a:r>
          </a:p>
          <a:p>
            <a:pPr marL="342900" lvl="0" indent="-342900">
              <a:buFont typeface="Arial" panose="020B0604020202020204" pitchFamily="34" charset="0"/>
              <a:buChar char="•"/>
            </a:pPr>
            <a:r>
              <a:rPr lang="en-US" dirty="0"/>
              <a:t>Identification of distribution strategies and business models for risk attribution</a:t>
            </a:r>
          </a:p>
          <a:p>
            <a:pPr marL="342900" lvl="0" indent="-342900">
              <a:buFont typeface="Arial" panose="020B0604020202020204" pitchFamily="34" charset="0"/>
              <a:buChar char="•"/>
            </a:pPr>
            <a:r>
              <a:rPr lang="en-US" dirty="0"/>
              <a:t>The product liability model to be evaluated and consider new IT, space risks. </a:t>
            </a:r>
          </a:p>
        </p:txBody>
      </p:sp>
    </p:spTree>
    <p:extLst>
      <p:ext uri="{BB962C8B-B14F-4D97-AF65-F5344CB8AC3E}">
        <p14:creationId xmlns:p14="http://schemas.microsoft.com/office/powerpoint/2010/main" val="27896556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UK</a:t>
            </a:r>
          </a:p>
          <a:p>
            <a:endParaRPr lang="en-US" sz="3200" b="1" dirty="0"/>
          </a:p>
        </p:txBody>
      </p:sp>
      <p:sp>
        <p:nvSpPr>
          <p:cNvPr id="14339" name="TextBox 5"/>
          <p:cNvSpPr txBox="1">
            <a:spLocks noChangeArrowheads="1"/>
          </p:cNvSpPr>
          <p:nvPr/>
        </p:nvSpPr>
        <p:spPr bwMode="auto">
          <a:xfrm>
            <a:off x="496888" y="1941513"/>
            <a:ext cx="84328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indent="-342900">
              <a:buFont typeface="Arial" panose="020B0604020202020204" pitchFamily="34" charset="0"/>
              <a:buChar char="•"/>
            </a:pPr>
            <a:r>
              <a:rPr lang="en-US" dirty="0"/>
              <a:t>8/11/ 2018 the English and Scottish Law Commissions – Analysis of Remote Vehicles</a:t>
            </a:r>
          </a:p>
          <a:p>
            <a:pPr marL="342900" indent="-342900">
              <a:buFont typeface="Arial" panose="020B0604020202020204" pitchFamily="34" charset="0"/>
              <a:buChar char="•"/>
            </a:pPr>
            <a:r>
              <a:rPr lang="en-US" dirty="0"/>
              <a:t>Automated and Electric Vehicles Act 2018 (AEVA 2018) </a:t>
            </a:r>
          </a:p>
          <a:p>
            <a:pPr marL="342900" indent="-342900">
              <a:buFont typeface="Arial" panose="020B0604020202020204" pitchFamily="34" charset="0"/>
              <a:buChar char="•"/>
            </a:pPr>
            <a:r>
              <a:rPr lang="en-US" dirty="0"/>
              <a:t>First piece of major legislation in EU on the insurance consequences of remote vehicles</a:t>
            </a:r>
          </a:p>
          <a:p>
            <a:pPr marL="342900" indent="-342900">
              <a:buFont typeface="Arial" panose="020B0604020202020204" pitchFamily="34" charset="0"/>
              <a:buChar char="•"/>
            </a:pPr>
            <a:r>
              <a:rPr lang="en-US" dirty="0"/>
              <a:t>Act not yet in force </a:t>
            </a:r>
            <a:r>
              <a:rPr lang="en-US" dirty="0">
                <a:sym typeface="Wingdings"/>
              </a:rPr>
              <a:t></a:t>
            </a:r>
            <a:r>
              <a:rPr lang="en-US" dirty="0"/>
              <a:t> will be implemented whenever the need arises</a:t>
            </a:r>
          </a:p>
          <a:p>
            <a:pPr marL="342900" indent="-342900">
              <a:buFont typeface="Arial" panose="020B0604020202020204" pitchFamily="34" charset="0"/>
              <a:buChar char="•"/>
            </a:pPr>
            <a:r>
              <a:rPr lang="en-US" dirty="0"/>
              <a:t>Supplements the compulsory insurance regime in Road Traffic Act 1988</a:t>
            </a:r>
            <a:r>
              <a:rPr lang="en-US" dirty="0" smtClean="0"/>
              <a:t>. </a:t>
            </a:r>
            <a:endParaRPr lang="en-US" dirty="0"/>
          </a:p>
        </p:txBody>
      </p:sp>
    </p:spTree>
    <p:extLst>
      <p:ext uri="{BB962C8B-B14F-4D97-AF65-F5344CB8AC3E}">
        <p14:creationId xmlns:p14="http://schemas.microsoft.com/office/powerpoint/2010/main" val="35447967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UK</a:t>
            </a:r>
          </a:p>
          <a:p>
            <a:endParaRPr lang="en-US" sz="3200" b="1" dirty="0"/>
          </a:p>
        </p:txBody>
      </p:sp>
      <p:sp>
        <p:nvSpPr>
          <p:cNvPr id="14339" name="TextBox 5"/>
          <p:cNvSpPr txBox="1">
            <a:spLocks noChangeArrowheads="1"/>
          </p:cNvSpPr>
          <p:nvPr/>
        </p:nvSpPr>
        <p:spPr bwMode="auto">
          <a:xfrm>
            <a:off x="496888" y="1941513"/>
            <a:ext cx="84328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dirty="0"/>
              <a:t>Effect of the 2018 Act </a:t>
            </a:r>
          </a:p>
          <a:p>
            <a:pPr marL="342900" lvl="0" indent="-342900">
              <a:buFont typeface="Arial" panose="020B0604020202020204" pitchFamily="34" charset="0"/>
              <a:buChar char="•"/>
            </a:pPr>
            <a:r>
              <a:rPr lang="en-US" dirty="0"/>
              <a:t>strict liability on insurers of a remote vehicle for loss by accident involving remote vehicle</a:t>
            </a:r>
          </a:p>
          <a:p>
            <a:pPr marL="342900" lvl="0" indent="-342900">
              <a:buFont typeface="Arial" panose="020B0604020202020204" pitchFamily="34" charset="0"/>
              <a:buChar char="•"/>
            </a:pPr>
            <a:r>
              <a:rPr lang="en-US" dirty="0"/>
              <a:t>no human defendant</a:t>
            </a:r>
          </a:p>
          <a:p>
            <a:pPr marL="342900" lvl="0" indent="-342900">
              <a:buFont typeface="Arial" panose="020B0604020202020204" pitchFamily="34" charset="0"/>
              <a:buChar char="•"/>
            </a:pPr>
            <a:r>
              <a:rPr lang="en-US" dirty="0"/>
              <a:t>claim to be brought directly against the insurers</a:t>
            </a:r>
          </a:p>
          <a:p>
            <a:pPr marL="342900" lvl="0" indent="-342900">
              <a:buFont typeface="Arial" panose="020B0604020202020204" pitchFamily="34" charset="0"/>
              <a:buChar char="•"/>
            </a:pPr>
            <a:r>
              <a:rPr lang="en-US" dirty="0"/>
              <a:t>removal of human operation will be replaced with a series of new risks from manufacture and guidance of remote vehicles</a:t>
            </a:r>
          </a:p>
          <a:p>
            <a:pPr marL="342900" lvl="0" indent="-342900">
              <a:buFont typeface="Arial" panose="020B0604020202020204" pitchFamily="34" charset="0"/>
              <a:buChar char="•"/>
            </a:pPr>
            <a:r>
              <a:rPr lang="en-US" dirty="0"/>
              <a:t>new coverage for such risks is required</a:t>
            </a:r>
          </a:p>
          <a:p>
            <a:pPr marL="342900" lvl="0" indent="-342900">
              <a:buFont typeface="Arial" panose="020B0604020202020204" pitchFamily="34" charset="0"/>
              <a:buChar char="•"/>
            </a:pPr>
            <a:r>
              <a:rPr lang="en-US" dirty="0"/>
              <a:t>property damage, covers any damage to property other than the vehicle </a:t>
            </a:r>
            <a:r>
              <a:rPr lang="en-US" dirty="0" smtClean="0"/>
              <a:t>itself</a:t>
            </a:r>
            <a:endParaRPr lang="en-US" dirty="0"/>
          </a:p>
        </p:txBody>
      </p:sp>
    </p:spTree>
    <p:extLst>
      <p:ext uri="{BB962C8B-B14F-4D97-AF65-F5344CB8AC3E}">
        <p14:creationId xmlns:p14="http://schemas.microsoft.com/office/powerpoint/2010/main" val="30100407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UK</a:t>
            </a:r>
          </a:p>
          <a:p>
            <a:endParaRPr lang="en-US" sz="3200" b="1" dirty="0"/>
          </a:p>
        </p:txBody>
      </p:sp>
      <p:sp>
        <p:nvSpPr>
          <p:cNvPr id="14339" name="TextBox 5"/>
          <p:cNvSpPr txBox="1">
            <a:spLocks noChangeArrowheads="1"/>
          </p:cNvSpPr>
          <p:nvPr/>
        </p:nvSpPr>
        <p:spPr bwMode="auto">
          <a:xfrm>
            <a:off x="496888" y="1941513"/>
            <a:ext cx="84328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u="sng" dirty="0"/>
              <a:t>Effect of the 2018 Act  </a:t>
            </a:r>
            <a:r>
              <a:rPr lang="en-US" b="1" u="sng" dirty="0" smtClean="0"/>
              <a:t>- Particular Exclusions </a:t>
            </a:r>
            <a:r>
              <a:rPr lang="en-US" b="1" u="sng" dirty="0"/>
              <a:t>of </a:t>
            </a:r>
            <a:r>
              <a:rPr lang="en-US" b="1" u="sng" dirty="0" smtClean="0"/>
              <a:t>Coverage </a:t>
            </a:r>
            <a:endParaRPr lang="en-US" b="1" u="sng" dirty="0"/>
          </a:p>
          <a:p>
            <a:pPr lvl="0"/>
            <a:r>
              <a:rPr lang="en-US" dirty="0"/>
              <a:t>AEVA 2018, s 2(6), s 4(1) </a:t>
            </a:r>
            <a:endParaRPr lang="en-US" dirty="0" smtClean="0"/>
          </a:p>
          <a:p>
            <a:pPr marL="342900" lvl="0" indent="-342900">
              <a:buFontTx/>
              <a:buChar char="-"/>
            </a:pPr>
            <a:r>
              <a:rPr lang="en-US" dirty="0" smtClean="0"/>
              <a:t>exclude </a:t>
            </a:r>
            <a:r>
              <a:rPr lang="en-US" dirty="0"/>
              <a:t>liability for damage </a:t>
            </a:r>
            <a:r>
              <a:rPr lang="en-US" dirty="0" smtClean="0"/>
              <a:t>where </a:t>
            </a:r>
            <a:r>
              <a:rPr lang="en-US" dirty="0"/>
              <a:t>the insured's person's injuries are the "direct result" of: </a:t>
            </a:r>
          </a:p>
          <a:p>
            <a:pPr marL="342900" lvl="0" indent="-342900">
              <a:buFontTx/>
              <a:buChar char="-"/>
            </a:pPr>
            <a:r>
              <a:rPr lang="en-US" dirty="0" smtClean="0"/>
              <a:t>(</a:t>
            </a:r>
            <a:r>
              <a:rPr lang="en-US" dirty="0"/>
              <a:t>a) software alterations made by the insured person and prohibited under the policy, or </a:t>
            </a:r>
            <a:endParaRPr lang="en-US" dirty="0" smtClean="0"/>
          </a:p>
          <a:p>
            <a:pPr marL="342900" lvl="0" indent="-342900">
              <a:buFontTx/>
              <a:buChar char="-"/>
            </a:pPr>
            <a:r>
              <a:rPr lang="en-US" dirty="0" smtClean="0"/>
              <a:t>(</a:t>
            </a:r>
            <a:r>
              <a:rPr lang="en-US" dirty="0"/>
              <a:t>b) a failure to install safety-critical software updates </a:t>
            </a:r>
          </a:p>
          <a:p>
            <a:endParaRPr lang="en-US" b="1" dirty="0"/>
          </a:p>
        </p:txBody>
      </p:sp>
    </p:spTree>
    <p:extLst>
      <p:ext uri="{BB962C8B-B14F-4D97-AF65-F5344CB8AC3E}">
        <p14:creationId xmlns:p14="http://schemas.microsoft.com/office/powerpoint/2010/main" val="34288819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UK</a:t>
            </a:r>
          </a:p>
          <a:p>
            <a:endParaRPr lang="en-US" sz="3200" b="1" dirty="0"/>
          </a:p>
        </p:txBody>
      </p:sp>
      <p:sp>
        <p:nvSpPr>
          <p:cNvPr id="14339" name="TextBox 5"/>
          <p:cNvSpPr txBox="1">
            <a:spLocks noChangeArrowheads="1"/>
          </p:cNvSpPr>
          <p:nvPr/>
        </p:nvSpPr>
        <p:spPr bwMode="auto">
          <a:xfrm>
            <a:off x="496888" y="1941513"/>
            <a:ext cx="84328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u="sng" dirty="0"/>
              <a:t>Effect of the 2018 Act  </a:t>
            </a:r>
            <a:r>
              <a:rPr lang="en-US" b="1" u="sng" dirty="0" smtClean="0"/>
              <a:t>- Particular Exclusions </a:t>
            </a:r>
            <a:r>
              <a:rPr lang="en-US" b="1" u="sng" dirty="0"/>
              <a:t>of </a:t>
            </a:r>
            <a:r>
              <a:rPr lang="en-US" b="1" u="sng" dirty="0" smtClean="0"/>
              <a:t>Coverage </a:t>
            </a:r>
            <a:endParaRPr lang="en-US" b="1" u="sng" dirty="0"/>
          </a:p>
          <a:p>
            <a:pPr marL="342900" lvl="0" indent="-342900">
              <a:buFont typeface="Arial" panose="020B0604020202020204" pitchFamily="34" charset="0"/>
              <a:buChar char="•"/>
            </a:pPr>
            <a:r>
              <a:rPr lang="en-US" dirty="0"/>
              <a:t>An insurer is not permitted to exclude liability for such "cyber risks" under AEVA 2018.</a:t>
            </a:r>
          </a:p>
          <a:p>
            <a:pPr marL="342900" lvl="0" indent="-342900">
              <a:buFont typeface="Arial" panose="020B0604020202020204" pitchFamily="34" charset="0"/>
              <a:buChar char="•"/>
            </a:pPr>
            <a:r>
              <a:rPr lang="en-US" dirty="0"/>
              <a:t>AEVA 2018, s. 3 - reduction of the insurer's liability where the injuries suffered were partly that party's own fault. </a:t>
            </a:r>
          </a:p>
          <a:p>
            <a:pPr marL="342900" lvl="0" indent="-342900">
              <a:buFont typeface="Arial" panose="020B0604020202020204" pitchFamily="34" charset="0"/>
              <a:buChar char="•"/>
            </a:pPr>
            <a:r>
              <a:rPr lang="en-US" dirty="0"/>
              <a:t>AEVA 2018, s 3(2) -  insurer is not liable at all for damage if accident was wholly caused by the person's negligence in allowing the vehicle to begin driving itself when it was not appropriate to do so. </a:t>
            </a:r>
          </a:p>
        </p:txBody>
      </p:sp>
    </p:spTree>
    <p:extLst>
      <p:ext uri="{BB962C8B-B14F-4D97-AF65-F5344CB8AC3E}">
        <p14:creationId xmlns:p14="http://schemas.microsoft.com/office/powerpoint/2010/main" val="24042996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UK</a:t>
            </a:r>
          </a:p>
          <a:p>
            <a:endParaRPr lang="en-US" sz="3200" b="1" dirty="0"/>
          </a:p>
        </p:txBody>
      </p:sp>
      <p:sp>
        <p:nvSpPr>
          <p:cNvPr id="14339" name="TextBox 5"/>
          <p:cNvSpPr txBox="1">
            <a:spLocks noChangeArrowheads="1"/>
          </p:cNvSpPr>
          <p:nvPr/>
        </p:nvSpPr>
        <p:spPr bwMode="auto">
          <a:xfrm>
            <a:off x="496888" y="1941513"/>
            <a:ext cx="84328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u="sng" dirty="0"/>
              <a:t>Effect of the 2018 Act  </a:t>
            </a:r>
            <a:r>
              <a:rPr lang="en-US" b="1" u="sng" dirty="0" smtClean="0"/>
              <a:t>- Particular Exclusions </a:t>
            </a:r>
            <a:r>
              <a:rPr lang="en-US" b="1" u="sng" dirty="0"/>
              <a:t>of </a:t>
            </a:r>
            <a:r>
              <a:rPr lang="en-US" b="1" u="sng" dirty="0" smtClean="0"/>
              <a:t>Coverage </a:t>
            </a:r>
            <a:endParaRPr lang="en-US" b="1" u="sng" dirty="0"/>
          </a:p>
          <a:p>
            <a:pPr marL="342900" lvl="0" indent="-342900">
              <a:buFont typeface="Arial" panose="020B0604020202020204" pitchFamily="34" charset="0"/>
              <a:buChar char="•"/>
            </a:pPr>
            <a:r>
              <a:rPr lang="en-US" dirty="0" smtClean="0"/>
              <a:t>AEVA </a:t>
            </a:r>
            <a:r>
              <a:rPr lang="en-US" dirty="0"/>
              <a:t>2018, s 3(2) -  insurer is not liable at all for damage if accident was wholly caused by the person's negligence in allowing the vehicle to begin driving itself when it was not appropriate to do so. </a:t>
            </a:r>
          </a:p>
          <a:p>
            <a:pPr marL="342900" lvl="0" indent="-342900">
              <a:buFont typeface="Arial" panose="020B0604020202020204" pitchFamily="34" charset="0"/>
              <a:buChar char="•"/>
            </a:pPr>
            <a:r>
              <a:rPr lang="en-US" smtClean="0"/>
              <a:t>This </a:t>
            </a:r>
            <a:r>
              <a:rPr lang="en-US" dirty="0"/>
              <a:t>does not apply to any other person who suffers injury, and it is a bar only to recovery by the person </a:t>
            </a:r>
            <a:r>
              <a:rPr lang="en-US"/>
              <a:t>in </a:t>
            </a:r>
            <a:r>
              <a:rPr lang="en-US" smtClean="0"/>
              <a:t>control.</a:t>
            </a:r>
          </a:p>
          <a:p>
            <a:pPr marL="342900" lvl="0" indent="-342900">
              <a:buFont typeface="Arial" panose="020B0604020202020204" pitchFamily="34" charset="0"/>
              <a:buChar char="•"/>
            </a:pPr>
            <a:r>
              <a:rPr lang="en-US" smtClean="0"/>
              <a:t>AEVA </a:t>
            </a:r>
            <a:r>
              <a:rPr lang="en-US" dirty="0"/>
              <a:t>2018 imposes liability upon insurers, but permits insurers to recoup its payments from others who may have been responsible for the damage. </a:t>
            </a:r>
          </a:p>
          <a:p>
            <a:pPr marL="342900" lvl="0" indent="-342900">
              <a:buFont typeface="Arial" panose="020B0604020202020204" pitchFamily="34" charset="0"/>
              <a:buChar char="•"/>
            </a:pPr>
            <a:endParaRPr lang="en-US" dirty="0"/>
          </a:p>
        </p:txBody>
      </p:sp>
    </p:spTree>
    <p:extLst>
      <p:ext uri="{BB962C8B-B14F-4D97-AF65-F5344CB8AC3E}">
        <p14:creationId xmlns:p14="http://schemas.microsoft.com/office/powerpoint/2010/main" val="20110895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5"/>
          <p:cNvSpPr txBox="1">
            <a:spLocks noChangeArrowheads="1"/>
          </p:cNvSpPr>
          <p:nvPr/>
        </p:nvSpPr>
        <p:spPr bwMode="auto">
          <a:xfrm>
            <a:off x="358588" y="600635"/>
            <a:ext cx="8571100" cy="606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sz="4000" b="1" cap="all" dirty="0"/>
              <a:t>ASTIN &amp; AIDA Working Party on</a:t>
            </a:r>
            <a:endParaRPr lang="en-US" sz="4000" b="1" dirty="0"/>
          </a:p>
          <a:p>
            <a:r>
              <a:rPr lang="en-US" sz="4000" b="1" cap="all" dirty="0"/>
              <a:t>Automated cars and insurance – PROGRESS REPORT AS OF APRIL 2019</a:t>
            </a:r>
            <a:endParaRPr lang="en-GB" sz="5400" b="1" dirty="0"/>
          </a:p>
          <a:p>
            <a:pPr>
              <a:defRPr/>
            </a:pPr>
            <a:endParaRPr lang="en-GB" sz="4000" b="1" dirty="0" smtClean="0">
              <a:solidFill>
                <a:srgbClr val="7030A0"/>
              </a:solidFill>
            </a:endParaRPr>
          </a:p>
          <a:p>
            <a:pPr>
              <a:defRPr/>
            </a:pPr>
            <a:r>
              <a:rPr lang="en-GB" sz="4000" b="1" dirty="0" smtClean="0">
                <a:solidFill>
                  <a:srgbClr val="7030A0"/>
                </a:solidFill>
              </a:rPr>
              <a:t>Thank you!</a:t>
            </a:r>
            <a:endParaRPr lang="en-GB" sz="2000" b="1" dirty="0" smtClean="0"/>
          </a:p>
          <a:p>
            <a:pPr>
              <a:defRPr/>
            </a:pPr>
            <a:r>
              <a:rPr lang="en-GB" sz="3200" b="1" dirty="0" err="1" smtClean="0"/>
              <a:t>Dr.</a:t>
            </a:r>
            <a:r>
              <a:rPr lang="en-GB" sz="3200" b="1" dirty="0" smtClean="0"/>
              <a:t> </a:t>
            </a:r>
            <a:r>
              <a:rPr lang="en-GB" sz="3200" b="1" dirty="0" err="1" smtClean="0"/>
              <a:t>Kyriaki</a:t>
            </a:r>
            <a:r>
              <a:rPr lang="en-GB" sz="3200" b="1" dirty="0" smtClean="0"/>
              <a:t> </a:t>
            </a:r>
            <a:r>
              <a:rPr lang="en-GB" sz="3200" b="1" dirty="0" err="1" smtClean="0"/>
              <a:t>Noussia</a:t>
            </a:r>
            <a:r>
              <a:rPr lang="en-GB" sz="3200" b="1" dirty="0" smtClean="0"/>
              <a:t>, Univ. of Exeter, UK</a:t>
            </a:r>
            <a:endParaRPr lang="en-GB" sz="3200" b="1" dirty="0" smtClean="0"/>
          </a:p>
          <a:p>
            <a:pPr>
              <a:defRPr/>
            </a:pPr>
            <a:r>
              <a:rPr lang="en-GB" sz="3200" b="1" dirty="0" smtClean="0">
                <a:solidFill>
                  <a:schemeClr val="bg1">
                    <a:lumMod val="95000"/>
                  </a:schemeClr>
                </a:solidFill>
                <a:hlinkClick r:id="rId3"/>
              </a:rPr>
              <a:t>k.noussia@exeter.ac.uk</a:t>
            </a:r>
            <a:r>
              <a:rPr lang="en-GB" sz="3200" b="1" dirty="0" smtClean="0">
                <a:solidFill>
                  <a:schemeClr val="bg1">
                    <a:lumMod val="95000"/>
                  </a:schemeClr>
                </a:solidFill>
              </a:rPr>
              <a:t>    </a:t>
            </a:r>
            <a:endParaRPr lang="en-GB" sz="3200" b="1" dirty="0" smtClean="0">
              <a:solidFill>
                <a:schemeClr val="bg1">
                  <a:lumMod val="95000"/>
                </a:schemeClr>
              </a:solidFill>
            </a:endParaRPr>
          </a:p>
          <a:p>
            <a:pPr>
              <a:defRPr/>
            </a:pPr>
            <a:r>
              <a:rPr lang="en-GB" sz="3200" b="1" dirty="0" err="1" smtClean="0"/>
              <a:t>Prof.</a:t>
            </a:r>
            <a:r>
              <a:rPr lang="en-GB" sz="3200" b="1" dirty="0" smtClean="0"/>
              <a:t> </a:t>
            </a:r>
            <a:r>
              <a:rPr lang="en-GB" sz="3200" b="1" dirty="0" err="1" smtClean="0"/>
              <a:t>Dr</a:t>
            </a:r>
            <a:r>
              <a:rPr lang="en-GB" sz="3200" b="1" dirty="0" err="1"/>
              <a:t>.</a:t>
            </a:r>
            <a:r>
              <a:rPr lang="en-GB" sz="3200" b="1" dirty="0"/>
              <a:t> Sara </a:t>
            </a:r>
            <a:r>
              <a:rPr lang="en-GB" sz="3200" b="1" dirty="0" err="1" smtClean="0"/>
              <a:t>Landini</a:t>
            </a:r>
            <a:r>
              <a:rPr lang="en-GB" sz="3200" b="1" dirty="0" smtClean="0"/>
              <a:t>, Univ. of Florence</a:t>
            </a:r>
            <a:r>
              <a:rPr lang="en-GB" sz="3200" b="1" smtClean="0"/>
              <a:t>, Italy</a:t>
            </a:r>
            <a:endParaRPr lang="en-GB" sz="3200" b="1" dirty="0" smtClean="0"/>
          </a:p>
          <a:p>
            <a:pPr>
              <a:defRPr/>
            </a:pPr>
            <a:r>
              <a:rPr lang="en-GB" sz="3200" b="1" dirty="0" smtClean="0">
                <a:hlinkClick r:id="rId4"/>
              </a:rPr>
              <a:t>sara.landini@unifi.it</a:t>
            </a:r>
            <a:r>
              <a:rPr lang="en-GB" sz="3200" b="1" dirty="0" smtClean="0"/>
              <a:t> </a:t>
            </a:r>
            <a:endParaRPr lang="en-GB" sz="3200" b="1" dirty="0"/>
          </a:p>
          <a:p>
            <a:pPr>
              <a:defRPr/>
            </a:pPr>
            <a:endParaRPr lang="en-GB" sz="2000" dirty="0" smtClean="0"/>
          </a:p>
          <a:p>
            <a:pPr>
              <a:defRPr/>
            </a:pPr>
            <a:r>
              <a:rPr lang="en-GB" sz="2000" dirty="0" smtClean="0"/>
              <a:t> </a:t>
            </a:r>
          </a:p>
          <a:p>
            <a:pPr marL="342900" indent="-342900">
              <a:buFont typeface="Arial" panose="020B0604020202020204" pitchFamily="34" charset="0"/>
              <a:buChar char="•"/>
              <a:defRPr/>
            </a:pPr>
            <a:endParaRPr lang="en-GB"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90000"/>
              </a:lnSpc>
            </a:pPr>
            <a:r>
              <a:rPr lang="en-US" altLang="en-US" sz="3200" b="1" dirty="0" smtClean="0">
                <a:latin typeface="Arial" charset="0"/>
                <a:cs typeface="Arial" charset="0"/>
              </a:rPr>
              <a:t>Introduction – Background </a:t>
            </a:r>
            <a:endParaRPr lang="en-US" altLang="en-US" sz="3200" b="1" dirty="0">
              <a:latin typeface="Arial" charset="0"/>
              <a:cs typeface="Arial" charset="0"/>
            </a:endParaRPr>
          </a:p>
        </p:txBody>
      </p:sp>
      <p:sp>
        <p:nvSpPr>
          <p:cNvPr id="14339" name="TextBox 5"/>
          <p:cNvSpPr txBox="1">
            <a:spLocks noChangeArrowheads="1"/>
          </p:cNvSpPr>
          <p:nvPr/>
        </p:nvSpPr>
        <p:spPr bwMode="auto">
          <a:xfrm>
            <a:off x="496888" y="1941513"/>
            <a:ext cx="84328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dirty="0"/>
              <a:t>ASTIN –AIDA WP </a:t>
            </a:r>
          </a:p>
          <a:p>
            <a:pPr marL="342900" indent="-342900">
              <a:buFont typeface="Wingdings" pitchFamily="2" charset="2"/>
              <a:buChar char="à"/>
            </a:pPr>
            <a:r>
              <a:rPr lang="en-US" dirty="0"/>
              <a:t>cooperation between AIDA lawyers &amp; ASTIN actuaries  (Non-life section of International Actuarial Association)</a:t>
            </a:r>
          </a:p>
          <a:p>
            <a:pPr marL="342900" indent="-342900">
              <a:buFont typeface="Wingdings" pitchFamily="2" charset="2"/>
              <a:buChar char="à"/>
            </a:pPr>
            <a:endParaRPr lang="en-US" dirty="0"/>
          </a:p>
          <a:p>
            <a:r>
              <a:rPr lang="en-US" b="1" dirty="0"/>
              <a:t>First such joint working party ever</a:t>
            </a:r>
            <a:r>
              <a:rPr lang="en-US" b="1" dirty="0" smtClean="0"/>
              <a:t>.</a:t>
            </a:r>
            <a:endParaRPr lang="en-US" dirty="0"/>
          </a:p>
          <a:p>
            <a:r>
              <a:rPr lang="en-US" b="1" dirty="0"/>
              <a:t>Current presentation </a:t>
            </a:r>
            <a:r>
              <a:rPr lang="en-US" dirty="0"/>
              <a:t>– report on joint work of AIDA – ASTIN </a:t>
            </a:r>
          </a:p>
          <a:p>
            <a:endParaRPr lang="en-US" dirty="0"/>
          </a:p>
          <a:p>
            <a:r>
              <a:rPr lang="en-US" b="1" dirty="0"/>
              <a:t>Work undertaken: </a:t>
            </a:r>
          </a:p>
          <a:p>
            <a:r>
              <a:rPr lang="en-US" dirty="0"/>
              <a:t>AIDA (</a:t>
            </a:r>
            <a:r>
              <a:rPr lang="en-US" dirty="0" err="1"/>
              <a:t>Kyriaki</a:t>
            </a:r>
            <a:r>
              <a:rPr lang="en-US" dirty="0"/>
              <a:t> </a:t>
            </a:r>
            <a:r>
              <a:rPr lang="en-US" dirty="0" err="1"/>
              <a:t>Noussia</a:t>
            </a:r>
            <a:r>
              <a:rPr lang="en-US" dirty="0"/>
              <a:t>, Sara </a:t>
            </a:r>
            <a:r>
              <a:rPr lang="en-US" dirty="0" err="1"/>
              <a:t>Landini</a:t>
            </a:r>
            <a:r>
              <a:rPr lang="en-US" dirty="0"/>
              <a:t>, Peggy Sharon</a:t>
            </a:r>
            <a:r>
              <a:rPr lang="en-US" dirty="0" smtClean="0"/>
              <a:t>) </a:t>
            </a:r>
            <a:endParaRPr lang="en-US" dirty="0"/>
          </a:p>
          <a:p>
            <a:endParaRPr lang="en-US" dirty="0"/>
          </a:p>
        </p:txBody>
      </p:sp>
    </p:spTree>
    <p:extLst>
      <p:ext uri="{BB962C8B-B14F-4D97-AF65-F5344CB8AC3E}">
        <p14:creationId xmlns:p14="http://schemas.microsoft.com/office/powerpoint/2010/main" val="1070389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90000"/>
              </a:lnSpc>
            </a:pPr>
            <a:r>
              <a:rPr lang="en-US" altLang="en-US" sz="3200" b="1" dirty="0" smtClean="0">
                <a:latin typeface="Arial" charset="0"/>
                <a:cs typeface="Arial" charset="0"/>
              </a:rPr>
              <a:t>Introduction – Background </a:t>
            </a:r>
            <a:endParaRPr lang="en-US" altLang="en-US" sz="3200" b="1" dirty="0">
              <a:latin typeface="Arial" charset="0"/>
              <a:cs typeface="Arial" charset="0"/>
            </a:endParaRPr>
          </a:p>
        </p:txBody>
      </p:sp>
      <p:sp>
        <p:nvSpPr>
          <p:cNvPr id="14339" name="TextBox 5"/>
          <p:cNvSpPr txBox="1">
            <a:spLocks noChangeArrowheads="1"/>
          </p:cNvSpPr>
          <p:nvPr/>
        </p:nvSpPr>
        <p:spPr bwMode="auto">
          <a:xfrm>
            <a:off x="496888" y="1941513"/>
            <a:ext cx="8432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u="sng" dirty="0"/>
              <a:t>Legal Instruments taken into account </a:t>
            </a:r>
          </a:p>
          <a:p>
            <a:pPr marL="342900" indent="-342900">
              <a:buFont typeface="Arial" panose="020B0604020202020204" pitchFamily="34" charset="0"/>
              <a:buChar char="•"/>
            </a:pPr>
            <a:r>
              <a:rPr lang="en-US" dirty="0"/>
              <a:t>Convention of Vienna on Road Traffic of 8 November 1968 </a:t>
            </a:r>
          </a:p>
          <a:p>
            <a:pPr marL="342900" indent="-342900">
              <a:buFont typeface="Arial" panose="020B0604020202020204" pitchFamily="34" charset="0"/>
              <a:buChar char="•"/>
            </a:pPr>
            <a:r>
              <a:rPr lang="en-US" dirty="0"/>
              <a:t>Declaration of Amsterdam of 14-15 April 2016 of the European Ministers of Transportation </a:t>
            </a:r>
          </a:p>
          <a:p>
            <a:pPr marL="342900" indent="-342900">
              <a:buFont typeface="Arial" panose="020B0604020202020204" pitchFamily="34" charset="0"/>
              <a:buChar char="•"/>
            </a:pPr>
            <a:r>
              <a:rPr lang="en-US" dirty="0"/>
              <a:t>EU Motor Vehicle Liability Directive </a:t>
            </a:r>
          </a:p>
          <a:p>
            <a:pPr marL="342900" indent="-342900">
              <a:buFont typeface="Arial" panose="020B0604020202020204" pitchFamily="34" charset="0"/>
              <a:buChar char="•"/>
            </a:pPr>
            <a:r>
              <a:rPr lang="en-US" dirty="0"/>
              <a:t>EU Product liability Directive</a:t>
            </a:r>
          </a:p>
          <a:p>
            <a:endParaRPr lang="en-US" dirty="0"/>
          </a:p>
        </p:txBody>
      </p:sp>
    </p:spTree>
    <p:extLst>
      <p:ext uri="{BB962C8B-B14F-4D97-AF65-F5344CB8AC3E}">
        <p14:creationId xmlns:p14="http://schemas.microsoft.com/office/powerpoint/2010/main" val="4074065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90000"/>
              </a:lnSpc>
            </a:pPr>
            <a:r>
              <a:rPr lang="en-US" altLang="en-US" sz="3200" b="1" dirty="0" smtClean="0">
                <a:latin typeface="Arial" charset="0"/>
                <a:cs typeface="Arial" charset="0"/>
              </a:rPr>
              <a:t>Introduction – Background </a:t>
            </a:r>
            <a:endParaRPr lang="en-US" altLang="en-US" sz="3200" b="1" dirty="0">
              <a:latin typeface="Arial" charset="0"/>
              <a:cs typeface="Arial" charset="0"/>
            </a:endParaRPr>
          </a:p>
        </p:txBody>
      </p:sp>
      <p:sp>
        <p:nvSpPr>
          <p:cNvPr id="14339" name="TextBox 5"/>
          <p:cNvSpPr txBox="1">
            <a:spLocks noChangeArrowheads="1"/>
          </p:cNvSpPr>
          <p:nvPr/>
        </p:nvSpPr>
        <p:spPr bwMode="auto">
          <a:xfrm>
            <a:off x="496888" y="1941513"/>
            <a:ext cx="84328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b="1" u="sng" dirty="0"/>
              <a:t>Legal Instruments taken into account </a:t>
            </a:r>
          </a:p>
          <a:p>
            <a:pPr marL="342900" indent="-342900">
              <a:buFont typeface="Arial" panose="020B0604020202020204" pitchFamily="34" charset="0"/>
              <a:buChar char="•"/>
            </a:pPr>
            <a:r>
              <a:rPr lang="en-US" dirty="0" smtClean="0"/>
              <a:t>European </a:t>
            </a:r>
            <a:r>
              <a:rPr lang="en-US" dirty="0"/>
              <a:t>Commission (DG Grow) - </a:t>
            </a:r>
            <a:r>
              <a:rPr lang="en-US" b="1" dirty="0"/>
              <a:t>GEAR 2030 High Level Group</a:t>
            </a:r>
            <a:r>
              <a:rPr lang="en-US" dirty="0"/>
              <a:t> on the Competitiveness and Sustainable growth of the Automotive Industry in the European Union </a:t>
            </a:r>
          </a:p>
          <a:p>
            <a:pPr marL="342900" indent="-342900">
              <a:buFont typeface="Arial" panose="020B0604020202020204" pitchFamily="34" charset="0"/>
              <a:buChar char="•"/>
            </a:pPr>
            <a:r>
              <a:rPr lang="en-US" dirty="0"/>
              <a:t>European Commission (DG Grow) - </a:t>
            </a:r>
            <a:r>
              <a:rPr lang="en-US" b="1" dirty="0"/>
              <a:t>Cooperative, connected and automated mobility (CCAM) </a:t>
            </a:r>
            <a:r>
              <a:rPr lang="en-US" u="sng" dirty="0">
                <a:hlinkClick r:id="rId3"/>
              </a:rPr>
              <a:t>https://ec.europa.eu/transport/themes/its/c-its_en</a:t>
            </a:r>
            <a:r>
              <a:rPr lang="en-US" dirty="0"/>
              <a:t>   </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351404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cap="all" dirty="0"/>
              <a:t>Current legal </a:t>
            </a:r>
            <a:r>
              <a:rPr lang="en-US" sz="3200" b="1" i="1" cap="all" dirty="0"/>
              <a:t>status quo</a:t>
            </a:r>
            <a:endParaRPr lang="en-US" sz="3200" b="1" cap="all" dirty="0"/>
          </a:p>
        </p:txBody>
      </p:sp>
      <p:sp>
        <p:nvSpPr>
          <p:cNvPr id="14339" name="TextBox 5"/>
          <p:cNvSpPr txBox="1">
            <a:spLocks noChangeArrowheads="1"/>
          </p:cNvSpPr>
          <p:nvPr/>
        </p:nvSpPr>
        <p:spPr bwMode="auto">
          <a:xfrm>
            <a:off x="496888" y="1941513"/>
            <a:ext cx="8432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dirty="0" smtClean="0"/>
              <a:t>Regulations </a:t>
            </a:r>
            <a:r>
              <a:rPr lang="en-US" dirty="0"/>
              <a:t>from countries marked on map below</a:t>
            </a:r>
          </a:p>
          <a:p>
            <a:endParaRPr lang="en-US" dirty="0"/>
          </a:p>
        </p:txBody>
      </p:sp>
      <p:pic>
        <p:nvPicPr>
          <p:cNvPr id="542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973" y="2481263"/>
            <a:ext cx="5956300" cy="3417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5466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Brazil, Uruguay, Peru, Chile, Singapore</a:t>
            </a:r>
            <a:endParaRPr lang="en-US" sz="3200" b="1" dirty="0"/>
          </a:p>
        </p:txBody>
      </p:sp>
      <p:sp>
        <p:nvSpPr>
          <p:cNvPr id="14339" name="TextBox 5"/>
          <p:cNvSpPr txBox="1">
            <a:spLocks noChangeArrowheads="1"/>
          </p:cNvSpPr>
          <p:nvPr/>
        </p:nvSpPr>
        <p:spPr bwMode="auto">
          <a:xfrm>
            <a:off x="496888" y="1941513"/>
            <a:ext cx="8432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indent="-342900">
              <a:buFont typeface="Arial" panose="020B0604020202020204" pitchFamily="34" charset="0"/>
              <a:buChar char="•"/>
            </a:pPr>
            <a:r>
              <a:rPr lang="en-US" dirty="0" smtClean="0"/>
              <a:t>No </a:t>
            </a:r>
            <a:r>
              <a:rPr lang="en-US" dirty="0"/>
              <a:t>specific laws regulating automated vehicles</a:t>
            </a:r>
          </a:p>
          <a:p>
            <a:pPr marL="342900" indent="-342900">
              <a:buFont typeface="Arial" panose="020B0604020202020204" pitchFamily="34" charset="0"/>
              <a:buChar char="•"/>
            </a:pPr>
            <a:r>
              <a:rPr lang="en-US" dirty="0"/>
              <a:t>Motor insurance doesn`t contain special conditions about AV in the General Clauses</a:t>
            </a:r>
          </a:p>
          <a:p>
            <a:endParaRPr lang="en-US" dirty="0"/>
          </a:p>
        </p:txBody>
      </p:sp>
    </p:spTree>
    <p:extLst>
      <p:ext uri="{BB962C8B-B14F-4D97-AF65-F5344CB8AC3E}">
        <p14:creationId xmlns:p14="http://schemas.microsoft.com/office/powerpoint/2010/main" val="874918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2015 CAMS 055 Corporate PowerPoint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p:cNvSpPr txBox="1">
            <a:spLocks noChangeArrowheads="1"/>
          </p:cNvSpPr>
          <p:nvPr/>
        </p:nvSpPr>
        <p:spPr bwMode="auto">
          <a:xfrm>
            <a:off x="431800" y="393700"/>
            <a:ext cx="583406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r>
              <a:rPr lang="en-US" sz="3200" b="1" dirty="0" smtClean="0"/>
              <a:t>Japan</a:t>
            </a:r>
          </a:p>
          <a:p>
            <a:endParaRPr lang="en-US" sz="3200" b="1" dirty="0"/>
          </a:p>
        </p:txBody>
      </p:sp>
      <p:sp>
        <p:nvSpPr>
          <p:cNvPr id="14339" name="TextBox 5"/>
          <p:cNvSpPr txBox="1">
            <a:spLocks noChangeArrowheads="1"/>
          </p:cNvSpPr>
          <p:nvPr/>
        </p:nvSpPr>
        <p:spPr bwMode="auto">
          <a:xfrm>
            <a:off x="496888" y="1941513"/>
            <a:ext cx="8432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marL="342900" indent="-342900">
              <a:buFont typeface="Arial" panose="020B0604020202020204" pitchFamily="34" charset="0"/>
              <a:buChar char="•"/>
            </a:pPr>
            <a:r>
              <a:rPr lang="en-US" dirty="0"/>
              <a:t>More than 20 automated car testing projects on public road </a:t>
            </a:r>
            <a:endParaRPr lang="en-US" dirty="0" smtClean="0"/>
          </a:p>
          <a:p>
            <a:pPr marL="342900" indent="-342900">
              <a:buFont typeface="Arial" panose="020B0604020202020204" pitchFamily="34" charset="0"/>
              <a:buChar char="•"/>
            </a:pPr>
            <a:r>
              <a:rPr lang="en-US" dirty="0" smtClean="0"/>
              <a:t>Going </a:t>
            </a:r>
            <a:r>
              <a:rPr lang="en-US" dirty="0"/>
              <a:t>on in Japan.  </a:t>
            </a:r>
          </a:p>
          <a:p>
            <a:pPr marL="342900" indent="-342900">
              <a:buFont typeface="Arial" panose="020B0604020202020204" pitchFamily="34" charset="0"/>
              <a:buChar char="•"/>
            </a:pPr>
            <a:r>
              <a:rPr lang="en-US" dirty="0"/>
              <a:t>One guideline </a:t>
            </a:r>
            <a:r>
              <a:rPr lang="en-US" dirty="0" smtClean="0"/>
              <a:t>&amp; One </a:t>
            </a:r>
            <a:r>
              <a:rPr lang="en-US" dirty="0"/>
              <a:t>criterion for testing AV on public </a:t>
            </a:r>
            <a:r>
              <a:rPr lang="en-US" dirty="0" smtClean="0"/>
              <a:t>road</a:t>
            </a:r>
          </a:p>
          <a:p>
            <a:pPr marL="342900" indent="-342900">
              <a:buFont typeface="Arial" panose="020B0604020202020204" pitchFamily="34" charset="0"/>
              <a:buChar char="•"/>
            </a:pPr>
            <a:r>
              <a:rPr lang="en-US" dirty="0" smtClean="0"/>
              <a:t>Issued </a:t>
            </a:r>
            <a:r>
              <a:rPr lang="en-US" dirty="0"/>
              <a:t>by National Police Agency of Japan.</a:t>
            </a:r>
          </a:p>
          <a:p>
            <a:endParaRPr lang="en-US" dirty="0"/>
          </a:p>
        </p:txBody>
      </p:sp>
    </p:spTree>
    <p:extLst>
      <p:ext uri="{BB962C8B-B14F-4D97-AF65-F5344CB8AC3E}">
        <p14:creationId xmlns:p14="http://schemas.microsoft.com/office/powerpoint/2010/main" val="545400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464</TotalTime>
  <Words>1907</Words>
  <Application>Microsoft Office PowerPoint</Application>
  <PresentationFormat>Προβολή στην οθόνη (4:3)</PresentationFormat>
  <Paragraphs>227</Paragraphs>
  <Slides>39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39</vt:i4>
      </vt:variant>
    </vt:vector>
  </HeadingPairs>
  <TitlesOfParts>
    <vt:vector size="40" baseType="lpstr">
      <vt:lpstr>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University of Exeter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Willey</dc:creator>
  <cp:lastModifiedBy>KN</cp:lastModifiedBy>
  <cp:revision>65</cp:revision>
  <dcterms:created xsi:type="dcterms:W3CDTF">2015-05-14T13:15:32Z</dcterms:created>
  <dcterms:modified xsi:type="dcterms:W3CDTF">2019-03-26T22:45:52Z</dcterms:modified>
</cp:coreProperties>
</file>